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DM Serif Display" pitchFamily="2" charset="0"/>
      <p:regular r:id="rId29"/>
      <p: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bold r:id="rId40"/>
      <p:italic r:id="rId41"/>
      <p:boldItalic r:id="rId42"/>
    </p:embeddedFont>
    <p:embeddedFont>
      <p:font typeface="Share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7DDCE4-40DF-4E50-8BE1-10DE101EF5EE}">
  <a:tblStyle styleId="{737DDCE4-40DF-4E50-8BE1-10DE101EF5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3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1c2e6dc0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1c2e6dc0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1c2e6dc0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1c2e6dc0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1c2e6dc0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91c2e6dc0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c2e6dc0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1c2e6dc0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1c2e6dc0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1c2e6dc0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588ae0e4b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588ae0e4b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588ae0e4b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588ae0e4b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588ae0e4b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588ae0e4b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1d3e57e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91d3e57e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1d3e57e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91d3e57e3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88ae0e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588ae0e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1d3e57e3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91d3e57e3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1d3e57e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1d3e57e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588ae0e4b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588ae0e4b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91d3e57e3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91d3e57e3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1d3e57e3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91d3e57e3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245df65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245df65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588ae0e4b_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588ae0e4b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588ae0e4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588ae0e4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588ae0e4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588ae0e4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1c2e6dc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1c2e6dc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588ae0e4b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588ae0e4b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66a889f7a_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66a889f7a_1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1c2e6dc0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1c2e6dc0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588ae0e4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588ae0e4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7" Type="http://schemas.openxmlformats.org/officeDocument/2006/relationships/slide" Target="../slides/slide26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2.xml"/><Relationship Id="rId5" Type="http://schemas.openxmlformats.org/officeDocument/2006/relationships/slide" Target="../slides/slide15.xml"/><Relationship Id="rId4" Type="http://schemas.openxmlformats.org/officeDocument/2006/relationships/slide" Target="../slides/slide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361100"/>
            <a:ext cx="42450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9475" y="34836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713100" y="2293525"/>
            <a:ext cx="7717800" cy="14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subTitle" idx="1"/>
          </p:nvPr>
        </p:nvSpPr>
        <p:spPr>
          <a:xfrm>
            <a:off x="712975" y="3945425"/>
            <a:ext cx="7717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3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13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>
            <a:hlinkClick r:id="rId3" action="ppaction://hlinksldjump"/>
          </p:cNvPr>
          <p:cNvSpPr txBox="1">
            <a:spLocks noGrp="1"/>
          </p:cNvSpPr>
          <p:nvPr>
            <p:ph type="ctrTitle" idx="4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5" name="Google Shape;45;p13">
            <a:hlinkClick r:id="rId3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>
            <a:hlinkClick r:id="rId4" action="ppaction://hlinksldjump"/>
          </p:cNvPr>
          <p:cNvSpPr txBox="1">
            <a:spLocks noGrp="1"/>
          </p:cNvSpPr>
          <p:nvPr>
            <p:ph type="ctrTitle" idx="7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8" name="Google Shape;48;p13">
            <a:hlinkClick r:id="rId4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>
            <a:hlinkClick r:id="rId5" action="ppaction://hlinksldjump"/>
          </p:cNvPr>
          <p:cNvSpPr txBox="1">
            <a:spLocks noGrp="1"/>
          </p:cNvSpPr>
          <p:nvPr>
            <p:ph type="ctrTitle" idx="13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3">
            <a:hlinkClick r:id="rId5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>
            <a:hlinkClick r:id="rId6" action="ppaction://hlinksldjump"/>
          </p:cNvPr>
          <p:cNvSpPr txBox="1">
            <a:spLocks noGrp="1"/>
          </p:cNvSpPr>
          <p:nvPr>
            <p:ph type="ctrTitle" idx="16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4" name="Google Shape;54;p13">
            <a:hlinkClick r:id="rId6" action="ppaction://hlinksldjump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>
            <a:hlinkClick r:id="rId7" action="ppaction://hlinksldjump"/>
          </p:cNvPr>
          <p:cNvSpPr txBox="1">
            <a:spLocks noGrp="1"/>
          </p:cNvSpPr>
          <p:nvPr>
            <p:ph type="ctrTitle" idx="19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3">
            <a:hlinkClick r:id="rId7" action="ppaction://hlinksldjump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441813" y="1410150"/>
            <a:ext cx="6260400" cy="16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41788" y="3278250"/>
            <a:ext cx="6260400" cy="4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 flipH="1">
            <a:off x="2662025" y="2536464"/>
            <a:ext cx="28239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 flipH="1">
            <a:off x="4098499" y="2231814"/>
            <a:ext cx="26100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3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ctrTitle"/>
          </p:nvPr>
        </p:nvSpPr>
        <p:spPr>
          <a:xfrm flipH="1">
            <a:off x="2534025" y="2690100"/>
            <a:ext cx="4076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533950" y="768900"/>
            <a:ext cx="4076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534025" y="3945900"/>
            <a:ext cx="4076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_1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ctrTitle"/>
          </p:nvPr>
        </p:nvSpPr>
        <p:spPr>
          <a:xfrm flipH="1">
            <a:off x="4801666" y="2690100"/>
            <a:ext cx="3629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01666" y="76890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4801759" y="3945900"/>
            <a:ext cx="3629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41015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0"/>
              <a:buFont typeface="Fira Sans Extra Condensed Medium"/>
              <a:buNone/>
              <a:defRPr sz="14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CUSTOM_3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 flipH="1">
            <a:off x="713216" y="2690100"/>
            <a:ext cx="3629100" cy="12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216" y="768900"/>
            <a:ext cx="3629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Font typeface="Fira Sans Extra Condensed Medium"/>
              <a:buNone/>
              <a:defRPr sz="16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713309" y="3945900"/>
            <a:ext cx="36291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ctrTitle"/>
          </p:nvPr>
        </p:nvSpPr>
        <p:spPr>
          <a:xfrm>
            <a:off x="4755000" y="1851800"/>
            <a:ext cx="29832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3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 flipH="1">
            <a:off x="2144325" y="3016350"/>
            <a:ext cx="4855200" cy="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2144466" y="1380450"/>
            <a:ext cx="48552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ctrTitle"/>
          </p:nvPr>
        </p:nvSpPr>
        <p:spPr>
          <a:xfrm>
            <a:off x="3414400" y="1822650"/>
            <a:ext cx="5007900" cy="9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ubTitle" idx="1"/>
          </p:nvPr>
        </p:nvSpPr>
        <p:spPr>
          <a:xfrm>
            <a:off x="4563475" y="2777250"/>
            <a:ext cx="38673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7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5159880" y="2227950"/>
            <a:ext cx="29832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1"/>
          </p:nvPr>
        </p:nvSpPr>
        <p:spPr>
          <a:xfrm>
            <a:off x="5159880" y="2571750"/>
            <a:ext cx="29832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ctrTitle"/>
          </p:nvPr>
        </p:nvSpPr>
        <p:spPr>
          <a:xfrm>
            <a:off x="945189" y="2227950"/>
            <a:ext cx="2983200" cy="34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1"/>
          </p:nvPr>
        </p:nvSpPr>
        <p:spPr>
          <a:xfrm>
            <a:off x="945200" y="2571750"/>
            <a:ext cx="2983200" cy="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subTitle" idx="1"/>
          </p:nvPr>
        </p:nvSpPr>
        <p:spPr>
          <a:xfrm flipH="1">
            <a:off x="101040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2"/>
          </p:nvPr>
        </p:nvSpPr>
        <p:spPr>
          <a:xfrm flipH="1">
            <a:off x="1010400" y="3740150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subTitle" idx="3"/>
          </p:nvPr>
        </p:nvSpPr>
        <p:spPr>
          <a:xfrm flipH="1">
            <a:off x="374775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4"/>
          </p:nvPr>
        </p:nvSpPr>
        <p:spPr>
          <a:xfrm>
            <a:off x="6490950" y="3423025"/>
            <a:ext cx="1648500" cy="31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ubTitle" idx="5"/>
          </p:nvPr>
        </p:nvSpPr>
        <p:spPr>
          <a:xfrm flipH="1">
            <a:off x="3747750" y="3740125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ubTitle" idx="6"/>
          </p:nvPr>
        </p:nvSpPr>
        <p:spPr>
          <a:xfrm>
            <a:off x="6490950" y="3740125"/>
            <a:ext cx="16485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title" hasCustomPrompt="1"/>
          </p:nvPr>
        </p:nvSpPr>
        <p:spPr>
          <a:xfrm>
            <a:off x="1389900" y="2163690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27"/>
          <p:cNvSpPr txBox="1">
            <a:spLocks noGrp="1"/>
          </p:cNvSpPr>
          <p:nvPr>
            <p:ph type="title" idx="7" hasCustomPrompt="1"/>
          </p:nvPr>
        </p:nvSpPr>
        <p:spPr>
          <a:xfrm>
            <a:off x="4127250" y="2160367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27"/>
          <p:cNvSpPr txBox="1">
            <a:spLocks noGrp="1"/>
          </p:cNvSpPr>
          <p:nvPr>
            <p:ph type="title" idx="8" hasCustomPrompt="1"/>
          </p:nvPr>
        </p:nvSpPr>
        <p:spPr>
          <a:xfrm>
            <a:off x="6873895" y="2160693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2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1735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9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87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ctrTitle" idx="2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ctrTitle" idx="3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ubTitle" idx="4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ctrTitle" idx="5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ubTitle" idx="6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title" idx="7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8"/>
          <p:cNvSpPr txBox="1">
            <a:spLocks noGrp="1"/>
          </p:cNvSpPr>
          <p:nvPr>
            <p:ph type="title" idx="8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 idx="9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94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subTitle" idx="1"/>
          </p:nvPr>
        </p:nvSpPr>
        <p:spPr>
          <a:xfrm>
            <a:off x="4240075" y="15044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2"/>
          </p:nvPr>
        </p:nvSpPr>
        <p:spPr>
          <a:xfrm>
            <a:off x="4240075" y="2675938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ctrTitle" idx="3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ctrTitle" idx="4"/>
          </p:nvPr>
        </p:nvSpPr>
        <p:spPr>
          <a:xfrm>
            <a:off x="4240075" y="236248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5"/>
          </p:nvPr>
        </p:nvSpPr>
        <p:spPr>
          <a:xfrm>
            <a:off x="4240075" y="3844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ctrTitle" idx="6"/>
          </p:nvPr>
        </p:nvSpPr>
        <p:spPr>
          <a:xfrm>
            <a:off x="4240075" y="3537472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romanLcPeriod"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ctrTitle" idx="2"/>
          </p:nvPr>
        </p:nvSpPr>
        <p:spPr>
          <a:xfrm>
            <a:off x="13860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ctrTitle" idx="3"/>
          </p:nvPr>
        </p:nvSpPr>
        <p:spPr>
          <a:xfrm>
            <a:off x="3767200" y="26130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ctrTitle" idx="4"/>
          </p:nvPr>
        </p:nvSpPr>
        <p:spPr>
          <a:xfrm>
            <a:off x="6148400" y="3425225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1386000" y="37789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ubTitle" idx="5"/>
          </p:nvPr>
        </p:nvSpPr>
        <p:spPr>
          <a:xfrm>
            <a:off x="3767200" y="29667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subTitle" idx="6"/>
          </p:nvPr>
        </p:nvSpPr>
        <p:spPr>
          <a:xfrm>
            <a:off x="6148400" y="3778950"/>
            <a:ext cx="1581900" cy="6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ctrTitle" idx="2"/>
          </p:nvPr>
        </p:nvSpPr>
        <p:spPr>
          <a:xfrm>
            <a:off x="117042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ctrTitle" idx="3"/>
          </p:nvPr>
        </p:nvSpPr>
        <p:spPr>
          <a:xfrm>
            <a:off x="3781050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ctrTitle" idx="4"/>
          </p:nvPr>
        </p:nvSpPr>
        <p:spPr>
          <a:xfrm>
            <a:off x="6391675" y="3123050"/>
            <a:ext cx="1581900" cy="48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ubTitle" idx="1"/>
          </p:nvPr>
        </p:nvSpPr>
        <p:spPr>
          <a:xfrm>
            <a:off x="1170425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ubTitle" idx="5"/>
          </p:nvPr>
        </p:nvSpPr>
        <p:spPr>
          <a:xfrm>
            <a:off x="3781050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6"/>
          </p:nvPr>
        </p:nvSpPr>
        <p:spPr>
          <a:xfrm>
            <a:off x="6391675" y="3552975"/>
            <a:ext cx="1581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ctrTitle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33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1"/>
          </p:nvPr>
        </p:nvSpPr>
        <p:spPr>
          <a:xfrm>
            <a:off x="725625" y="4291560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5" name="Google Shape;155;p3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33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2870600" y="3781500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5"/>
          </p:nvPr>
        </p:nvSpPr>
        <p:spPr>
          <a:xfrm>
            <a:off x="2870596" y="4287854"/>
            <a:ext cx="19767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58" name="Google Shape;158;p33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3">
            <a:hlinkClick r:id="" action="ppaction://noaction"/>
          </p:cNvPr>
          <p:cNvSpPr txBox="1">
            <a:spLocks noGrp="1"/>
          </p:cNvSpPr>
          <p:nvPr>
            <p:ph type="ctrTitle" idx="7"/>
          </p:nvPr>
        </p:nvSpPr>
        <p:spPr>
          <a:xfrm>
            <a:off x="5015575" y="37815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ubTitle" idx="8"/>
          </p:nvPr>
        </p:nvSpPr>
        <p:spPr>
          <a:xfrm>
            <a:off x="5015575" y="4287865"/>
            <a:ext cx="1906500" cy="4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61" name="Google Shape;161;p3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16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ctrTitle" idx="2"/>
          </p:nvPr>
        </p:nvSpPr>
        <p:spPr>
          <a:xfrm>
            <a:off x="1967544" y="1602843"/>
            <a:ext cx="24294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"/>
          </p:nvPr>
        </p:nvSpPr>
        <p:spPr>
          <a:xfrm>
            <a:off x="2269044" y="2064316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 idx="3"/>
          </p:nvPr>
        </p:nvSpPr>
        <p:spPr>
          <a:xfrm>
            <a:off x="4747031" y="1602843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subTitle" idx="4"/>
          </p:nvPr>
        </p:nvSpPr>
        <p:spPr>
          <a:xfrm>
            <a:off x="5048531" y="2064313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ctrTitle" idx="5"/>
          </p:nvPr>
        </p:nvSpPr>
        <p:spPr>
          <a:xfrm>
            <a:off x="1967544" y="32299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subTitle" idx="6"/>
          </p:nvPr>
        </p:nvSpPr>
        <p:spPr>
          <a:xfrm>
            <a:off x="2269044" y="36914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ctrTitle" idx="7"/>
          </p:nvPr>
        </p:nvSpPr>
        <p:spPr>
          <a:xfrm>
            <a:off x="4747031" y="3247354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subTitle" idx="8"/>
          </p:nvPr>
        </p:nvSpPr>
        <p:spPr>
          <a:xfrm>
            <a:off x="5048531" y="37088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2"/>
          </p:nvPr>
        </p:nvSpPr>
        <p:spPr>
          <a:xfrm>
            <a:off x="1610575" y="1611625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ctrTitle" idx="3"/>
          </p:nvPr>
        </p:nvSpPr>
        <p:spPr>
          <a:xfrm>
            <a:off x="5707025" y="1613761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4"/>
          </p:nvPr>
        </p:nvSpPr>
        <p:spPr>
          <a:xfrm>
            <a:off x="1610575" y="3135908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ctrTitle" idx="5"/>
          </p:nvPr>
        </p:nvSpPr>
        <p:spPr>
          <a:xfrm>
            <a:off x="5707025" y="3144067"/>
            <a:ext cx="1853100" cy="31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ubTitle" idx="1"/>
          </p:nvPr>
        </p:nvSpPr>
        <p:spPr>
          <a:xfrm>
            <a:off x="5707025" y="3431480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6"/>
          </p:nvPr>
        </p:nvSpPr>
        <p:spPr>
          <a:xfrm>
            <a:off x="1610575" y="1904875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subTitle" idx="7"/>
          </p:nvPr>
        </p:nvSpPr>
        <p:spPr>
          <a:xfrm>
            <a:off x="1610575" y="3420719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8"/>
          </p:nvPr>
        </p:nvSpPr>
        <p:spPr>
          <a:xfrm>
            <a:off x="5707025" y="1901903"/>
            <a:ext cx="18531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_1_1">
    <p:bg>
      <p:bgPr>
        <a:solidFill>
          <a:schemeClr val="dk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ctrTitle" idx="2"/>
          </p:nvPr>
        </p:nvSpPr>
        <p:spPr>
          <a:xfrm>
            <a:off x="1627625" y="2937725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ctrTitle" idx="3"/>
          </p:nvPr>
        </p:nvSpPr>
        <p:spPr>
          <a:xfrm>
            <a:off x="1627625" y="1302300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ctrTitle" idx="4"/>
          </p:nvPr>
        </p:nvSpPr>
        <p:spPr>
          <a:xfrm>
            <a:off x="1627625" y="3749525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ctrTitle" idx="5"/>
          </p:nvPr>
        </p:nvSpPr>
        <p:spPr>
          <a:xfrm>
            <a:off x="1627625" y="2125920"/>
            <a:ext cx="2873400" cy="36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1627625" y="24937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6"/>
          </p:nvPr>
        </p:nvSpPr>
        <p:spPr>
          <a:xfrm>
            <a:off x="1627625" y="33055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7"/>
          </p:nvPr>
        </p:nvSpPr>
        <p:spPr>
          <a:xfrm>
            <a:off x="1627625" y="41173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subTitle" idx="8"/>
          </p:nvPr>
        </p:nvSpPr>
        <p:spPr>
          <a:xfrm>
            <a:off x="1627625" y="1681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2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ctrTitle"/>
          </p:nvPr>
        </p:nvSpPr>
        <p:spPr>
          <a:xfrm>
            <a:off x="6499521" y="3293191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1"/>
          </p:nvPr>
        </p:nvSpPr>
        <p:spPr>
          <a:xfrm>
            <a:off x="6499521" y="3568943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ctrTitle" idx="2"/>
          </p:nvPr>
        </p:nvSpPr>
        <p:spPr>
          <a:xfrm>
            <a:off x="975094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subTitle" idx="3"/>
          </p:nvPr>
        </p:nvSpPr>
        <p:spPr>
          <a:xfrm>
            <a:off x="975094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ctrTitle" idx="4"/>
          </p:nvPr>
        </p:nvSpPr>
        <p:spPr>
          <a:xfrm>
            <a:off x="2818426" y="3293196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ubTitle" idx="5"/>
          </p:nvPr>
        </p:nvSpPr>
        <p:spPr>
          <a:xfrm>
            <a:off x="2818426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ctrTitle" idx="6"/>
          </p:nvPr>
        </p:nvSpPr>
        <p:spPr>
          <a:xfrm>
            <a:off x="4658972" y="3293200"/>
            <a:ext cx="1690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7"/>
          </p:nvPr>
        </p:nvSpPr>
        <p:spPr>
          <a:xfrm>
            <a:off x="4658972" y="3568950"/>
            <a:ext cx="1690800" cy="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0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2576175" y="1911089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subTitle" idx="1"/>
          </p:nvPr>
        </p:nvSpPr>
        <p:spPr>
          <a:xfrm>
            <a:off x="2576172" y="2274706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title" idx="2"/>
          </p:nvPr>
        </p:nvSpPr>
        <p:spPr>
          <a:xfrm>
            <a:off x="4860080" y="1911089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3"/>
          </p:nvPr>
        </p:nvSpPr>
        <p:spPr>
          <a:xfrm>
            <a:off x="4860082" y="2274706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title" idx="4"/>
          </p:nvPr>
        </p:nvSpPr>
        <p:spPr>
          <a:xfrm>
            <a:off x="1431975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ubTitle" idx="5"/>
          </p:nvPr>
        </p:nvSpPr>
        <p:spPr>
          <a:xfrm>
            <a:off x="1431972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6"/>
          </p:nvPr>
        </p:nvSpPr>
        <p:spPr>
          <a:xfrm>
            <a:off x="3715885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subTitle" idx="7"/>
          </p:nvPr>
        </p:nvSpPr>
        <p:spPr>
          <a:xfrm>
            <a:off x="3715882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 idx="8"/>
          </p:nvPr>
        </p:nvSpPr>
        <p:spPr>
          <a:xfrm>
            <a:off x="5999800" y="3604284"/>
            <a:ext cx="20811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erif Display"/>
              <a:buNone/>
              <a:defRPr sz="14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subTitle" idx="9"/>
          </p:nvPr>
        </p:nvSpPr>
        <p:spPr>
          <a:xfrm>
            <a:off x="5999798" y="3967881"/>
            <a:ext cx="208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Light"/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ctrTitle" idx="13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6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ctrTitle" idx="2"/>
          </p:nvPr>
        </p:nvSpPr>
        <p:spPr>
          <a:xfrm>
            <a:off x="2207792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2208007" y="2376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ctrTitle" idx="3"/>
          </p:nvPr>
        </p:nvSpPr>
        <p:spPr>
          <a:xfrm>
            <a:off x="4402900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4"/>
          </p:nvPr>
        </p:nvSpPr>
        <p:spPr>
          <a:xfrm>
            <a:off x="4402850" y="2374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ctrTitle" idx="5"/>
          </p:nvPr>
        </p:nvSpPr>
        <p:spPr>
          <a:xfrm>
            <a:off x="6604375" y="1961143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subTitle" idx="6"/>
          </p:nvPr>
        </p:nvSpPr>
        <p:spPr>
          <a:xfrm>
            <a:off x="6604225" y="2374293"/>
            <a:ext cx="1826400" cy="480900"/>
          </a:xfrm>
          <a:prstGeom prst="rect">
            <a:avLst/>
          </a:prstGeom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ctrTitle" idx="7"/>
          </p:nvPr>
        </p:nvSpPr>
        <p:spPr>
          <a:xfrm>
            <a:off x="713225" y="3703375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8"/>
          </p:nvPr>
        </p:nvSpPr>
        <p:spPr>
          <a:xfrm>
            <a:off x="713441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ctrTitle" idx="9"/>
          </p:nvPr>
        </p:nvSpPr>
        <p:spPr>
          <a:xfrm>
            <a:off x="2908347" y="3703375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subTitle" idx="13"/>
          </p:nvPr>
        </p:nvSpPr>
        <p:spPr>
          <a:xfrm>
            <a:off x="2908322" y="4116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ctrTitle" idx="14"/>
          </p:nvPr>
        </p:nvSpPr>
        <p:spPr>
          <a:xfrm>
            <a:off x="5109872" y="3689200"/>
            <a:ext cx="1826400" cy="4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subTitle" idx="15"/>
          </p:nvPr>
        </p:nvSpPr>
        <p:spPr>
          <a:xfrm>
            <a:off x="5109722" y="4118525"/>
            <a:ext cx="18264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4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934675" y="2689512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2"/>
          </p:nvPr>
        </p:nvSpPr>
        <p:spPr>
          <a:xfrm>
            <a:off x="5371300" y="2689513"/>
            <a:ext cx="2877300" cy="13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934675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3"/>
          </p:nvPr>
        </p:nvSpPr>
        <p:spPr>
          <a:xfrm>
            <a:off x="5371300" y="21299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Font typeface="DM Serif Display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37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48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8" name="Google Shape;238;p43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/>
          <p:nvPr/>
        </p:nvSpPr>
        <p:spPr>
          <a:xfrm flipH="1">
            <a:off x="5204100" y="539500"/>
            <a:ext cx="39399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41" name="Google Shape;241;p44"/>
          <p:cNvSpPr/>
          <p:nvPr/>
        </p:nvSpPr>
        <p:spPr>
          <a:xfrm rot="5400000" flipH="1">
            <a:off x="105125" y="4670975"/>
            <a:ext cx="679500" cy="536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/>
          <p:nvPr/>
        </p:nvSpPr>
        <p:spPr>
          <a:xfrm>
            <a:off x="5344850" y="0"/>
            <a:ext cx="3798900" cy="223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5"/>
          <p:cNvSpPr/>
          <p:nvPr/>
        </p:nvSpPr>
        <p:spPr>
          <a:xfrm>
            <a:off x="-2066275" y="4599425"/>
            <a:ext cx="2779500" cy="163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223575" y="1301500"/>
            <a:ext cx="3619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223575" y="2039900"/>
            <a:ext cx="3619800" cy="18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 sz="1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019050" y="1302350"/>
            <a:ext cx="5106000" cy="23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Light"/>
              <a:buNone/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713225" y="3689525"/>
            <a:ext cx="7717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Char char="●"/>
              <a:defRPr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Char char="●"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●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○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Char char="■"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2897">
          <p15:clr>
            <a:srgbClr val="EA4335"/>
          </p15:clr>
        </p15:guide>
        <p15:guide id="4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data.nashville.go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ctrTitle"/>
          </p:nvPr>
        </p:nvSpPr>
        <p:spPr>
          <a:xfrm>
            <a:off x="1846200" y="1510500"/>
            <a:ext cx="5451600" cy="21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Crime, City Services, and Resident Satisfaction in Nashville (2016 - 2018)</a:t>
            </a:r>
            <a:endParaRPr sz="4200"/>
          </a:p>
        </p:txBody>
      </p:sp>
      <p:sp>
        <p:nvSpPr>
          <p:cNvPr id="256" name="Google Shape;256;p49"/>
          <p:cNvSpPr txBox="1">
            <a:spLocks noGrp="1"/>
          </p:cNvSpPr>
          <p:nvPr>
            <p:ph type="subTitle" idx="1"/>
          </p:nvPr>
        </p:nvSpPr>
        <p:spPr>
          <a:xfrm>
            <a:off x="5910475" y="4692800"/>
            <a:ext cx="42450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Ed Brown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Nashville Software School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Analytics Cohort 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4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8" name="Google Shape;258;p4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325" y="73175"/>
            <a:ext cx="6106600" cy="499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25" y="84663"/>
            <a:ext cx="4886026" cy="49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425" y="1083750"/>
            <a:ext cx="3786850" cy="308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950" y="63500"/>
            <a:ext cx="4924402" cy="50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75" y="1027388"/>
            <a:ext cx="3790119" cy="308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50" y="646000"/>
            <a:ext cx="6612901" cy="38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1"/>
          <p:cNvSpPr/>
          <p:nvPr/>
        </p:nvSpPr>
        <p:spPr>
          <a:xfrm>
            <a:off x="2667000" y="952500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7" name="Google Shape;397;p61"/>
          <p:cNvSpPr/>
          <p:nvPr/>
        </p:nvSpPr>
        <p:spPr>
          <a:xfrm>
            <a:off x="2667075" y="12594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8" name="Google Shape;398;p61"/>
          <p:cNvSpPr/>
          <p:nvPr/>
        </p:nvSpPr>
        <p:spPr>
          <a:xfrm>
            <a:off x="2667075" y="1883825"/>
            <a:ext cx="438000" cy="22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9" name="Google Shape;399;p61"/>
          <p:cNvSpPr/>
          <p:nvPr/>
        </p:nvSpPr>
        <p:spPr>
          <a:xfrm>
            <a:off x="2667075" y="31644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0" name="Google Shape;400;p61"/>
          <p:cNvSpPr/>
          <p:nvPr/>
        </p:nvSpPr>
        <p:spPr>
          <a:xfrm>
            <a:off x="2667075" y="3469225"/>
            <a:ext cx="438000" cy="169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1" name="Google Shape;401;p61"/>
          <p:cNvSpPr txBox="1">
            <a:spLocks noGrp="1"/>
          </p:cNvSpPr>
          <p:nvPr>
            <p:ph type="ctrTitle" idx="4294967295"/>
          </p:nvPr>
        </p:nvSpPr>
        <p:spPr>
          <a:xfrm>
            <a:off x="151450" y="4254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Interesting Correlations</a:t>
            </a:r>
            <a:endParaRPr sz="2200"/>
          </a:p>
        </p:txBody>
      </p:sp>
      <p:sp>
        <p:nvSpPr>
          <p:cNvPr id="402" name="Google Shape;402;p61"/>
          <p:cNvSpPr txBox="1"/>
          <p:nvPr/>
        </p:nvSpPr>
        <p:spPr>
          <a:xfrm>
            <a:off x="-950" y="11985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 analyzing the Top 10 ZIPs most dissatisfied with crime, we find that only 5 of them are in the worst areas for crime …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" y="839323"/>
            <a:ext cx="6298850" cy="364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2"/>
          <p:cNvSpPr/>
          <p:nvPr/>
        </p:nvSpPr>
        <p:spPr>
          <a:xfrm>
            <a:off x="322702" y="2021475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9" name="Google Shape;409;p62"/>
          <p:cNvSpPr/>
          <p:nvPr/>
        </p:nvSpPr>
        <p:spPr>
          <a:xfrm>
            <a:off x="304027" y="3229422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0" name="Google Shape;410;p62"/>
          <p:cNvSpPr/>
          <p:nvPr/>
        </p:nvSpPr>
        <p:spPr>
          <a:xfrm>
            <a:off x="304027" y="2625461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1" name="Google Shape;411;p62"/>
          <p:cNvSpPr/>
          <p:nvPr/>
        </p:nvSpPr>
        <p:spPr>
          <a:xfrm>
            <a:off x="322702" y="2308843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2" name="Google Shape;412;p62"/>
          <p:cNvSpPr/>
          <p:nvPr/>
        </p:nvSpPr>
        <p:spPr>
          <a:xfrm>
            <a:off x="322702" y="1446739"/>
            <a:ext cx="447000" cy="18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3" name="Google Shape;413;p62"/>
          <p:cNvSpPr txBox="1">
            <a:spLocks noGrp="1"/>
          </p:cNvSpPr>
          <p:nvPr>
            <p:ph type="ctrTitle" idx="4294967295"/>
          </p:nvPr>
        </p:nvSpPr>
        <p:spPr>
          <a:xfrm>
            <a:off x="6780850" y="4254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Interesting Correlations</a:t>
            </a:r>
            <a:endParaRPr sz="2200"/>
          </a:p>
        </p:txBody>
      </p:sp>
      <p:sp>
        <p:nvSpPr>
          <p:cNvPr id="414" name="Google Shape;414;p62"/>
          <p:cNvSpPr txBox="1"/>
          <p:nvPr/>
        </p:nvSpPr>
        <p:spPr>
          <a:xfrm>
            <a:off x="6628450" y="11985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while only 5 are for those most dissatisfied with police, as well.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420" name="Google Shape;420;p63"/>
          <p:cNvSpPr txBox="1">
            <a:spLocks noGrp="1"/>
          </p:cNvSpPr>
          <p:nvPr>
            <p:ph type="ctrTitle"/>
          </p:nvPr>
        </p:nvSpPr>
        <p:spPr>
          <a:xfrm flipH="1">
            <a:off x="2676021" y="2226953"/>
            <a:ext cx="28239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hubNashville Requests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 idx="2"/>
          </p:nvPr>
        </p:nvSpPr>
        <p:spPr>
          <a:xfrm flipH="1">
            <a:off x="5637514" y="2269925"/>
            <a:ext cx="23631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/>
        </p:nvSpPr>
        <p:spPr>
          <a:xfrm>
            <a:off x="412750" y="4614325"/>
            <a:ext cx="8339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Of the 10 ZIP codes with the most requests, 7 are also in the worst areas for crime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27" name="Google Shape;4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00" y="194725"/>
            <a:ext cx="8340160" cy="4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4"/>
          <p:cNvSpPr/>
          <p:nvPr/>
        </p:nvSpPr>
        <p:spPr>
          <a:xfrm rot="-2700000">
            <a:off x="1510961" y="4123730"/>
            <a:ext cx="330077" cy="1226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9" name="Google Shape;429;p64"/>
          <p:cNvSpPr/>
          <p:nvPr/>
        </p:nvSpPr>
        <p:spPr>
          <a:xfrm rot="-2700000">
            <a:off x="1206161" y="4123730"/>
            <a:ext cx="330077" cy="1226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0" name="Google Shape;430;p64"/>
          <p:cNvSpPr/>
          <p:nvPr/>
        </p:nvSpPr>
        <p:spPr>
          <a:xfrm rot="-2700000">
            <a:off x="920772" y="4136179"/>
            <a:ext cx="370807" cy="11964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1" name="Google Shape;431;p64"/>
          <p:cNvSpPr/>
          <p:nvPr/>
        </p:nvSpPr>
        <p:spPr>
          <a:xfrm rot="-2700000">
            <a:off x="1755237" y="4117426"/>
            <a:ext cx="344927" cy="1298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2" name="Google Shape;432;p64"/>
          <p:cNvSpPr/>
          <p:nvPr/>
        </p:nvSpPr>
        <p:spPr>
          <a:xfrm rot="-2700000">
            <a:off x="2050911" y="4095360"/>
            <a:ext cx="344927" cy="15570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3" name="Google Shape;433;p64"/>
          <p:cNvSpPr/>
          <p:nvPr/>
        </p:nvSpPr>
        <p:spPr>
          <a:xfrm rot="-2700000">
            <a:off x="2302122" y="4122813"/>
            <a:ext cx="371655" cy="13491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4" name="Google Shape;434;p64"/>
          <p:cNvSpPr/>
          <p:nvPr/>
        </p:nvSpPr>
        <p:spPr>
          <a:xfrm rot="-2700000">
            <a:off x="2594697" y="4114420"/>
            <a:ext cx="371655" cy="12727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5" name="Google Shape;435;p64"/>
          <p:cNvSpPr/>
          <p:nvPr/>
        </p:nvSpPr>
        <p:spPr>
          <a:xfrm rot="-2700000">
            <a:off x="3128097" y="4114420"/>
            <a:ext cx="371655" cy="12727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850" y="492875"/>
            <a:ext cx="6405599" cy="36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5"/>
          <p:cNvSpPr txBox="1">
            <a:spLocks noGrp="1"/>
          </p:cNvSpPr>
          <p:nvPr>
            <p:ph type="ctrTitle" idx="4294967295"/>
          </p:nvPr>
        </p:nvSpPr>
        <p:spPr>
          <a:xfrm>
            <a:off x="-950" y="2730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Metro was Quick to Respond …</a:t>
            </a:r>
            <a:endParaRPr sz="2200"/>
          </a:p>
        </p:txBody>
      </p:sp>
      <p:sp>
        <p:nvSpPr>
          <p:cNvPr id="442" name="Google Shape;442;p65"/>
          <p:cNvSpPr txBox="1"/>
          <p:nvPr/>
        </p:nvSpPr>
        <p:spPr>
          <a:xfrm>
            <a:off x="-153350" y="10461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pen Sans Light"/>
              <a:buChar char="-"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the 108,985 requests analyzed, it took anywhere from 1 to 2171 days to resolve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pen Sans Light"/>
              <a:buChar char="-"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However, 75% of all requests were resolved within 7 days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25" y="1943575"/>
            <a:ext cx="3171834" cy="3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375" y="1943575"/>
            <a:ext cx="5530875" cy="30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6"/>
          <p:cNvSpPr txBox="1">
            <a:spLocks noGrp="1"/>
          </p:cNvSpPr>
          <p:nvPr>
            <p:ph type="ctrTitle" idx="4294967295"/>
          </p:nvPr>
        </p:nvSpPr>
        <p:spPr>
          <a:xfrm>
            <a:off x="136625" y="126400"/>
            <a:ext cx="677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… But There Were Still Some Common Problem Areas</a:t>
            </a:r>
            <a:endParaRPr sz="2200"/>
          </a:p>
        </p:txBody>
      </p:sp>
      <p:sp>
        <p:nvSpPr>
          <p:cNvPr id="450" name="Google Shape;450;p66"/>
          <p:cNvSpPr txBox="1"/>
          <p:nvPr/>
        </p:nvSpPr>
        <p:spPr>
          <a:xfrm>
            <a:off x="136625" y="726550"/>
            <a:ext cx="89121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the Top 10 ZIP Codes where service requests took more than 8 days to resolve, 8 were also in the worst areas for crime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1" name="Google Shape;451;p66"/>
          <p:cNvSpPr/>
          <p:nvPr/>
        </p:nvSpPr>
        <p:spPr>
          <a:xfrm>
            <a:off x="2789575" y="297815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2" name="Google Shape;452;p66"/>
          <p:cNvSpPr/>
          <p:nvPr/>
        </p:nvSpPr>
        <p:spPr>
          <a:xfrm>
            <a:off x="2135500" y="2320668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3" name="Google Shape;453;p66"/>
          <p:cNvSpPr/>
          <p:nvPr/>
        </p:nvSpPr>
        <p:spPr>
          <a:xfrm>
            <a:off x="867825" y="23303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4" name="Google Shape;454;p66"/>
          <p:cNvSpPr/>
          <p:nvPr/>
        </p:nvSpPr>
        <p:spPr>
          <a:xfrm>
            <a:off x="230500" y="29399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5" name="Google Shape;455;p66"/>
          <p:cNvSpPr/>
          <p:nvPr/>
        </p:nvSpPr>
        <p:spPr>
          <a:xfrm>
            <a:off x="154300" y="3778100"/>
            <a:ext cx="4278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6" name="Google Shape;456;p66"/>
          <p:cNvSpPr/>
          <p:nvPr/>
        </p:nvSpPr>
        <p:spPr>
          <a:xfrm>
            <a:off x="658300" y="4463900"/>
            <a:ext cx="4572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7" name="Google Shape;457;p66"/>
          <p:cNvSpPr/>
          <p:nvPr/>
        </p:nvSpPr>
        <p:spPr>
          <a:xfrm>
            <a:off x="1725100" y="4641800"/>
            <a:ext cx="457200" cy="237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58" name="Google Shape;458;p66"/>
          <p:cNvSpPr/>
          <p:nvPr/>
        </p:nvSpPr>
        <p:spPr>
          <a:xfrm>
            <a:off x="2334700" y="4463900"/>
            <a:ext cx="457200" cy="17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 idx="4294967295"/>
          </p:nvPr>
        </p:nvSpPr>
        <p:spPr>
          <a:xfrm>
            <a:off x="75250" y="57785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Severe Offsets in Expectations</a:t>
            </a:r>
            <a:endParaRPr sz="2200"/>
          </a:p>
        </p:txBody>
      </p:sp>
      <p:sp>
        <p:nvSpPr>
          <p:cNvPr id="464" name="Google Shape;464;p67"/>
          <p:cNvSpPr txBox="1"/>
          <p:nvPr/>
        </p:nvSpPr>
        <p:spPr>
          <a:xfrm>
            <a:off x="75250" y="150337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Among the ZIP Codes most dissatisfied with Trash and Debris, only 4 of them were in the Top 10 ZIP codes for longer resolution times …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0" y="425750"/>
            <a:ext cx="6294950" cy="429201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7"/>
          <p:cNvSpPr/>
          <p:nvPr/>
        </p:nvSpPr>
        <p:spPr>
          <a:xfrm rot="-2700000">
            <a:off x="3929210" y="41786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7" name="Google Shape;467;p67"/>
          <p:cNvSpPr/>
          <p:nvPr/>
        </p:nvSpPr>
        <p:spPr>
          <a:xfrm rot="-2700000">
            <a:off x="57423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8" name="Google Shape;468;p67"/>
          <p:cNvSpPr/>
          <p:nvPr/>
        </p:nvSpPr>
        <p:spPr>
          <a:xfrm rot="-2700000">
            <a:off x="61995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9" name="Google Shape;469;p67"/>
          <p:cNvSpPr/>
          <p:nvPr/>
        </p:nvSpPr>
        <p:spPr>
          <a:xfrm rot="-2700000">
            <a:off x="7064620" y="4170325"/>
            <a:ext cx="486207" cy="23207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4" name="Google Shape;264;p50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65" name="Google Shape;265;p50"/>
          <p:cNvSpPr txBox="1">
            <a:spLocks noGrp="1"/>
          </p:cNvSpPr>
          <p:nvPr>
            <p:ph type="ctrTitle" idx="2"/>
          </p:nvPr>
        </p:nvSpPr>
        <p:spPr>
          <a:xfrm>
            <a:off x="2885692" y="19356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6" name="Google Shape;266;p50"/>
          <p:cNvSpPr txBox="1">
            <a:spLocks noGrp="1"/>
          </p:cNvSpPr>
          <p:nvPr>
            <p:ph type="subTitle" idx="1"/>
          </p:nvPr>
        </p:nvSpPr>
        <p:spPr>
          <a:xfrm>
            <a:off x="2133184" y="235678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the project and goals</a:t>
            </a:r>
            <a:endParaRPr/>
          </a:p>
        </p:txBody>
      </p:sp>
      <p:sp>
        <p:nvSpPr>
          <p:cNvPr id="267" name="Google Shape;267;p50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" name="Google Shape;268;p50"/>
          <p:cNvSpPr txBox="1">
            <a:spLocks noGrp="1"/>
          </p:cNvSpPr>
          <p:nvPr>
            <p:ph type="ctrTitle" idx="4"/>
          </p:nvPr>
        </p:nvSpPr>
        <p:spPr>
          <a:xfrm>
            <a:off x="3999188" y="18872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 and Methodology</a:t>
            </a:r>
            <a:endParaRPr/>
          </a:p>
        </p:txBody>
      </p:sp>
      <p:sp>
        <p:nvSpPr>
          <p:cNvPr id="269" name="Google Shape;269;p50"/>
          <p:cNvSpPr txBox="1">
            <a:spLocks noGrp="1"/>
          </p:cNvSpPr>
          <p:nvPr>
            <p:ph type="subTitle" idx="5"/>
          </p:nvPr>
        </p:nvSpPr>
        <p:spPr>
          <a:xfrm>
            <a:off x="4240888" y="23073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datasets and how they were used</a:t>
            </a:r>
            <a:endParaRPr/>
          </a:p>
        </p:txBody>
      </p:sp>
      <p:sp>
        <p:nvSpPr>
          <p:cNvPr id="270" name="Google Shape;270;p50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1" name="Google Shape;271;p50"/>
          <p:cNvSpPr txBox="1">
            <a:spLocks noGrp="1"/>
          </p:cNvSpPr>
          <p:nvPr>
            <p:ph type="ctrTitle" idx="7"/>
          </p:nvPr>
        </p:nvSpPr>
        <p:spPr>
          <a:xfrm>
            <a:off x="6974340" y="18942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MNPD Incidents</a:t>
            </a:r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subTitle" idx="8"/>
          </p:nvPr>
        </p:nvSpPr>
        <p:spPr>
          <a:xfrm>
            <a:off x="6512506" y="23073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most impacted areas in Nashville</a:t>
            </a:r>
            <a:endParaRPr/>
          </a:p>
        </p:txBody>
      </p:sp>
      <p:sp>
        <p:nvSpPr>
          <p:cNvPr id="273" name="Google Shape;273;p50">
            <a:hlinkClick r:id="rId5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4" name="Google Shape;274;p50"/>
          <p:cNvSpPr txBox="1">
            <a:spLocks noGrp="1"/>
          </p:cNvSpPr>
          <p:nvPr>
            <p:ph type="ctrTitle" idx="13"/>
          </p:nvPr>
        </p:nvSpPr>
        <p:spPr>
          <a:xfrm>
            <a:off x="725626" y="36325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hubNashville Requests</a:t>
            </a:r>
            <a:endParaRPr/>
          </a:p>
        </p:txBody>
      </p:sp>
      <p:sp>
        <p:nvSpPr>
          <p:cNvPr id="275" name="Google Shape;275;p50"/>
          <p:cNvSpPr txBox="1">
            <a:spLocks noGrp="1"/>
          </p:cNvSpPr>
          <p:nvPr>
            <p:ph type="subTitle" idx="14"/>
          </p:nvPr>
        </p:nvSpPr>
        <p:spPr>
          <a:xfrm>
            <a:off x="725625" y="40475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requests submitted to hubNashville</a:t>
            </a:r>
            <a:endParaRPr/>
          </a:p>
        </p:txBody>
      </p:sp>
      <p:sp>
        <p:nvSpPr>
          <p:cNvPr id="276" name="Google Shape;276;p50">
            <a:hlinkClick r:id="rId6" action="ppaction://hlinksldjump"/>
          </p:cNvPr>
          <p:cNvSpPr txBox="1">
            <a:spLocks noGrp="1"/>
          </p:cNvSpPr>
          <p:nvPr>
            <p:ph type="title" idx="15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7" name="Google Shape;277;p50">
            <a:hlinkClick r:id="rId7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8" name="Google Shape;278;p50"/>
          <p:cNvSpPr txBox="1">
            <a:spLocks noGrp="1"/>
          </p:cNvSpPr>
          <p:nvPr>
            <p:ph type="ctrTitle" idx="19"/>
          </p:nvPr>
        </p:nvSpPr>
        <p:spPr>
          <a:xfrm>
            <a:off x="2881975" y="3629125"/>
            <a:ext cx="180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Recommendations</a:t>
            </a:r>
            <a:endParaRPr/>
          </a:p>
        </p:txBody>
      </p:sp>
      <p:sp>
        <p:nvSpPr>
          <p:cNvPr id="279" name="Google Shape;279;p50"/>
          <p:cNvSpPr txBox="1">
            <a:spLocks noGrp="1"/>
          </p:cNvSpPr>
          <p:nvPr>
            <p:ph type="subTitle" idx="20"/>
          </p:nvPr>
        </p:nvSpPr>
        <p:spPr>
          <a:xfrm>
            <a:off x="2881975" y="40422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comes next</a:t>
            </a:r>
            <a:endParaRPr/>
          </a:p>
        </p:txBody>
      </p:sp>
      <p:sp>
        <p:nvSpPr>
          <p:cNvPr id="280" name="Google Shape;280;p50"/>
          <p:cNvSpPr txBox="1">
            <a:spLocks noGrp="1"/>
          </p:cNvSpPr>
          <p:nvPr>
            <p:ph type="ctrTitle"/>
          </p:nvPr>
        </p:nvSpPr>
        <p:spPr>
          <a:xfrm>
            <a:off x="713225" y="439625"/>
            <a:ext cx="2514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Agenda</a:t>
            </a:r>
            <a:endParaRPr sz="3800"/>
          </a:p>
        </p:txBody>
      </p:sp>
      <p:sp>
        <p:nvSpPr>
          <p:cNvPr id="281" name="Google Shape;281;p50">
            <a:hlinkClick r:id="rId7" action="ppaction://hlinksldjump"/>
          </p:cNvPr>
          <p:cNvSpPr txBox="1">
            <a:spLocks noGrp="1"/>
          </p:cNvSpPr>
          <p:nvPr>
            <p:ph type="title" idx="18"/>
          </p:nvPr>
        </p:nvSpPr>
        <p:spPr>
          <a:xfrm>
            <a:off x="5156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2" name="Google Shape;282;p50"/>
          <p:cNvSpPr txBox="1">
            <a:spLocks noGrp="1"/>
          </p:cNvSpPr>
          <p:nvPr>
            <p:ph type="ctrTitle" idx="19"/>
          </p:nvPr>
        </p:nvSpPr>
        <p:spPr>
          <a:xfrm>
            <a:off x="5244175" y="3629125"/>
            <a:ext cx="180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Demonstration</a:t>
            </a:r>
            <a:endParaRPr/>
          </a:p>
        </p:txBody>
      </p:sp>
      <p:sp>
        <p:nvSpPr>
          <p:cNvPr id="283" name="Google Shape;283;p50"/>
          <p:cNvSpPr txBox="1">
            <a:spLocks noGrp="1"/>
          </p:cNvSpPr>
          <p:nvPr>
            <p:ph type="subTitle" idx="20"/>
          </p:nvPr>
        </p:nvSpPr>
        <p:spPr>
          <a:xfrm>
            <a:off x="5244175" y="40422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the Nashville neighborhoods that interest you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/>
        </p:nvSpPr>
        <p:spPr>
          <a:xfrm>
            <a:off x="75250" y="125842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while just 3 of those dissatisfied with Streets and Sidewalks were … 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5" name="Google Shape;475;p68"/>
          <p:cNvSpPr txBox="1">
            <a:spLocks noGrp="1"/>
          </p:cNvSpPr>
          <p:nvPr>
            <p:ph type="ctrTitle" idx="4294967295"/>
          </p:nvPr>
        </p:nvSpPr>
        <p:spPr>
          <a:xfrm>
            <a:off x="75250" y="53950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Cont’d.</a:t>
            </a:r>
            <a:endParaRPr sz="2200"/>
          </a:p>
        </p:txBody>
      </p:sp>
      <p:pic>
        <p:nvPicPr>
          <p:cNvPr id="476" name="Google Shape;4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475" y="425750"/>
            <a:ext cx="6294950" cy="429201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/>
          <p:nvPr/>
        </p:nvSpPr>
        <p:spPr>
          <a:xfrm rot="-2700000">
            <a:off x="45231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8" name="Google Shape;478;p68"/>
          <p:cNvSpPr/>
          <p:nvPr/>
        </p:nvSpPr>
        <p:spPr>
          <a:xfrm rot="-2700000">
            <a:off x="6315641" y="4170043"/>
            <a:ext cx="451417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9" name="Google Shape;479;p68"/>
          <p:cNvSpPr/>
          <p:nvPr/>
        </p:nvSpPr>
        <p:spPr>
          <a:xfrm rot="-2700000">
            <a:off x="7190103" y="4176130"/>
            <a:ext cx="464145" cy="2095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/>
        </p:nvSpPr>
        <p:spPr>
          <a:xfrm>
            <a:off x="75250" y="1258425"/>
            <a:ext cx="24690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… and 3 final ones in those most dissatisfied with Codes Enforcement</a:t>
            </a: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5" name="Google Shape;485;p69"/>
          <p:cNvSpPr txBox="1">
            <a:spLocks noGrp="1"/>
          </p:cNvSpPr>
          <p:nvPr>
            <p:ph type="ctrTitle" idx="4294967295"/>
          </p:nvPr>
        </p:nvSpPr>
        <p:spPr>
          <a:xfrm>
            <a:off x="75250" y="539500"/>
            <a:ext cx="23736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Cont’d.</a:t>
            </a:r>
            <a:endParaRPr sz="2200"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25" y="516250"/>
            <a:ext cx="6294950" cy="41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/>
          <p:nvPr/>
        </p:nvSpPr>
        <p:spPr>
          <a:xfrm rot="-2700000">
            <a:off x="4593860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8" name="Google Shape;488;p69"/>
          <p:cNvSpPr/>
          <p:nvPr/>
        </p:nvSpPr>
        <p:spPr>
          <a:xfrm rot="-2700000">
            <a:off x="6325310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9" name="Google Shape;489;p69"/>
          <p:cNvSpPr/>
          <p:nvPr/>
        </p:nvSpPr>
        <p:spPr>
          <a:xfrm rot="-2700000">
            <a:off x="7161385" y="4115127"/>
            <a:ext cx="501480" cy="20364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2"/>
          </p:nvPr>
        </p:nvSpPr>
        <p:spPr>
          <a:xfrm flipH="1">
            <a:off x="14788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700">
                <a:solidFill>
                  <a:schemeClr val="dk1"/>
                </a:solidFill>
              </a:rPr>
              <a:t>05</a:t>
            </a:r>
            <a:endParaRPr sz="14700">
              <a:solidFill>
                <a:schemeClr val="dk1"/>
              </a:solidFill>
            </a:endParaRPr>
          </a:p>
        </p:txBody>
      </p:sp>
      <p:sp>
        <p:nvSpPr>
          <p:cNvPr id="496" name="Google Shape;496;p70"/>
          <p:cNvSpPr txBox="1">
            <a:spLocks noGrp="1"/>
          </p:cNvSpPr>
          <p:nvPr>
            <p:ph type="ctrTitle"/>
          </p:nvPr>
        </p:nvSpPr>
        <p:spPr>
          <a:xfrm flipH="1">
            <a:off x="3604800" y="2269925"/>
            <a:ext cx="32490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Conclusions 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and Recommendations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1"/>
          <p:cNvSpPr txBox="1">
            <a:spLocks noGrp="1"/>
          </p:cNvSpPr>
          <p:nvPr>
            <p:ph type="ctrTitle" idx="2"/>
          </p:nvPr>
        </p:nvSpPr>
        <p:spPr>
          <a:xfrm>
            <a:off x="713225" y="36997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3) 	More Data Needed to Substantiate 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Resident Survey Claims</a:t>
            </a:r>
            <a:endParaRPr sz="1800"/>
          </a:p>
        </p:txBody>
      </p:sp>
      <p:sp>
        <p:nvSpPr>
          <p:cNvPr id="502" name="Google Shape;502;p71"/>
          <p:cNvSpPr txBox="1">
            <a:spLocks noGrp="1"/>
          </p:cNvSpPr>
          <p:nvPr>
            <p:ph type="ctrTitle" idx="3"/>
          </p:nvPr>
        </p:nvSpPr>
        <p:spPr>
          <a:xfrm>
            <a:off x="637025" y="1226100"/>
            <a:ext cx="407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1) 	Not Always a Strong Correlation   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	Between High Crime/Speed of 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Service  and Resident Satisfaction</a:t>
            </a:r>
            <a:endParaRPr sz="1800"/>
          </a:p>
        </p:txBody>
      </p:sp>
      <p:sp>
        <p:nvSpPr>
          <p:cNvPr id="503" name="Google Shape;503;p71"/>
          <p:cNvSpPr txBox="1">
            <a:spLocks noGrp="1"/>
          </p:cNvSpPr>
          <p:nvPr>
            <p:ph type="ctrTitle" idx="5"/>
          </p:nvPr>
        </p:nvSpPr>
        <p:spPr>
          <a:xfrm>
            <a:off x="647400" y="2216125"/>
            <a:ext cx="3739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2)	There Was a High Correlation 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Four ZIP Codes </a:t>
            </a:r>
            <a:endParaRPr sz="1800"/>
          </a:p>
        </p:txBody>
      </p:sp>
      <p:sp>
        <p:nvSpPr>
          <p:cNvPr id="504" name="Google Shape;504;p71"/>
          <p:cNvSpPr txBox="1">
            <a:spLocks noGrp="1"/>
          </p:cNvSpPr>
          <p:nvPr>
            <p:ph type="subTitle" idx="1"/>
          </p:nvPr>
        </p:nvSpPr>
        <p:spPr>
          <a:xfrm>
            <a:off x="941825" y="2787400"/>
            <a:ext cx="34449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37013 - Antioch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37115 - Madison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37207 - Brooklyn Heights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37208 - North Nashville/Germantown </a:t>
            </a:r>
            <a:endParaRPr sz="1200"/>
          </a:p>
        </p:txBody>
      </p:sp>
      <p:sp>
        <p:nvSpPr>
          <p:cNvPr id="505" name="Google Shape;505;p71"/>
          <p:cNvSpPr txBox="1">
            <a:spLocks noGrp="1"/>
          </p:cNvSpPr>
          <p:nvPr>
            <p:ph type="ctrTitle"/>
          </p:nvPr>
        </p:nvSpPr>
        <p:spPr>
          <a:xfrm>
            <a:off x="647400" y="470625"/>
            <a:ext cx="23493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Conclusions</a:t>
            </a:r>
            <a:endParaRPr sz="2800"/>
          </a:p>
        </p:txBody>
      </p:sp>
      <p:pic>
        <p:nvPicPr>
          <p:cNvPr id="506" name="Google Shape;506;p71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>
            <a:spLocks noGrp="1"/>
          </p:cNvSpPr>
          <p:nvPr>
            <p:ph type="ctrTitle" idx="2"/>
          </p:nvPr>
        </p:nvSpPr>
        <p:spPr>
          <a:xfrm>
            <a:off x="4294625" y="33187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3)	Expand Data Collected for MNPD 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Incidents and hubNashville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Requests to Validate Survey Responses</a:t>
            </a:r>
            <a:endParaRPr sz="1800"/>
          </a:p>
        </p:txBody>
      </p:sp>
      <p:sp>
        <p:nvSpPr>
          <p:cNvPr id="512" name="Google Shape;512;p72"/>
          <p:cNvSpPr txBox="1">
            <a:spLocks noGrp="1"/>
          </p:cNvSpPr>
          <p:nvPr>
            <p:ph type="ctrTitle" idx="3"/>
          </p:nvPr>
        </p:nvSpPr>
        <p:spPr>
          <a:xfrm>
            <a:off x="4294625" y="1226100"/>
            <a:ext cx="3910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Conduct a New Resident Satisfaction Survey</a:t>
            </a:r>
            <a:endParaRPr sz="1800"/>
          </a:p>
        </p:txBody>
      </p:sp>
      <p:sp>
        <p:nvSpPr>
          <p:cNvPr id="513" name="Google Shape;513;p72"/>
          <p:cNvSpPr txBox="1">
            <a:spLocks noGrp="1"/>
          </p:cNvSpPr>
          <p:nvPr>
            <p:ph type="ctrTitle" idx="5"/>
          </p:nvPr>
        </p:nvSpPr>
        <p:spPr>
          <a:xfrm>
            <a:off x="4294625" y="2049725"/>
            <a:ext cx="3910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2)	Focus Improvement Efforts </a:t>
            </a:r>
            <a:endParaRPr sz="18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 the Four Identified ZIP Codes</a:t>
            </a:r>
            <a:endParaRPr sz="1800"/>
          </a:p>
        </p:txBody>
      </p:sp>
      <p:sp>
        <p:nvSpPr>
          <p:cNvPr id="514" name="Google Shape;514;p72"/>
          <p:cNvSpPr txBox="1">
            <a:spLocks noGrp="1"/>
          </p:cNvSpPr>
          <p:nvPr>
            <p:ph type="ctrTitle"/>
          </p:nvPr>
        </p:nvSpPr>
        <p:spPr>
          <a:xfrm>
            <a:off x="3390600" y="470625"/>
            <a:ext cx="3434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Recommendations</a:t>
            </a:r>
            <a:endParaRPr sz="2800"/>
          </a:p>
        </p:txBody>
      </p:sp>
      <p:pic>
        <p:nvPicPr>
          <p:cNvPr id="515" name="Google Shape;515;p72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-255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2"/>
          <p:cNvSpPr txBox="1">
            <a:spLocks noGrp="1"/>
          </p:cNvSpPr>
          <p:nvPr>
            <p:ph type="subTitle" idx="1"/>
          </p:nvPr>
        </p:nvSpPr>
        <p:spPr>
          <a:xfrm>
            <a:off x="4599425" y="266247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arenR"/>
            </a:pPr>
            <a:r>
              <a:rPr lang="en"/>
              <a:t>Stronger Crime Prevention Efforts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arenR"/>
            </a:pPr>
            <a:r>
              <a:rPr lang="en"/>
              <a:t>Quicker resolutions to Trash, Streets, and Property Requests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522" name="Google Shape;522;p73"/>
          <p:cNvSpPr txBox="1">
            <a:spLocks noGrp="1"/>
          </p:cNvSpPr>
          <p:nvPr>
            <p:ph type="ctrTitle"/>
          </p:nvPr>
        </p:nvSpPr>
        <p:spPr>
          <a:xfrm flipH="1">
            <a:off x="3666050" y="2120525"/>
            <a:ext cx="32496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Dashboard Demonstration</a:t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523" name="Google Shape;523;p73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529" name="Google Shape;529;p74"/>
          <p:cNvSpPr txBox="1">
            <a:spLocks noGrp="1"/>
          </p:cNvSpPr>
          <p:nvPr>
            <p:ph type="ctrTitle"/>
          </p:nvPr>
        </p:nvSpPr>
        <p:spPr>
          <a:xfrm flipH="1">
            <a:off x="3160050" y="2662767"/>
            <a:ext cx="2823900" cy="16012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 dirty="0">
                <a:solidFill>
                  <a:schemeClr val="dk1"/>
                </a:solidFill>
              </a:rPr>
              <a:t>Special Thanks</a:t>
            </a:r>
            <a:endParaRPr sz="1050" u="sng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AJ Grande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Chase Taylor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Dibran Rexhepi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Olarichi “Ola” Obi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Alex Wright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Sobiya Uddin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</a:rPr>
              <a:t>Members of NSS DA Cohort 09</a:t>
            </a:r>
            <a:br>
              <a:rPr lang="en" sz="1050" dirty="0">
                <a:solidFill>
                  <a:schemeClr val="dk1"/>
                </a:solidFill>
              </a:rPr>
            </a:br>
            <a:r>
              <a:rPr lang="en" sz="1050" dirty="0">
                <a:solidFill>
                  <a:schemeClr val="dk1"/>
                </a:solidFill>
              </a:rPr>
              <a:t>The Staff of Nashville Software School</a:t>
            </a:r>
            <a:endParaRPr sz="1050" dirty="0">
              <a:solidFill>
                <a:schemeClr val="dk1"/>
              </a:solidFill>
            </a:endParaRPr>
          </a:p>
        </p:txBody>
      </p:sp>
      <p:sp>
        <p:nvSpPr>
          <p:cNvPr id="2" name="Google Shape;529;p74">
            <a:extLst>
              <a:ext uri="{FF2B5EF4-FFF2-40B4-BE49-F238E27FC236}">
                <a16:creationId xmlns:a16="http://schemas.microsoft.com/office/drawing/2014/main" id="{C2ED3DD8-A354-8540-AEDF-9FD6D8F2F43F}"/>
              </a:ext>
            </a:extLst>
          </p:cNvPr>
          <p:cNvSpPr txBox="1">
            <a:spLocks/>
          </p:cNvSpPr>
          <p:nvPr/>
        </p:nvSpPr>
        <p:spPr>
          <a:xfrm flipH="1">
            <a:off x="3160050" y="1924775"/>
            <a:ext cx="2823900" cy="73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dk1"/>
                </a:solidFill>
              </a:rPr>
              <a:t>Questions</a:t>
            </a:r>
            <a:endParaRPr lang="en-US" sz="105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/>
        </p:nvSpPr>
        <p:spPr>
          <a:xfrm>
            <a:off x="2522400" y="780150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289" name="Google Shape;289;p51"/>
          <p:cNvSpPr txBox="1">
            <a:spLocks noGrp="1"/>
          </p:cNvSpPr>
          <p:nvPr>
            <p:ph type="ctrTitle"/>
          </p:nvPr>
        </p:nvSpPr>
        <p:spPr>
          <a:xfrm flipH="1">
            <a:off x="3872975" y="2149455"/>
            <a:ext cx="2954400" cy="1921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51"/>
          <p:cNvSpPr txBox="1">
            <a:spLocks noGrp="1"/>
          </p:cNvSpPr>
          <p:nvPr>
            <p:ph type="title" idx="2"/>
          </p:nvPr>
        </p:nvSpPr>
        <p:spPr>
          <a:xfrm flipH="1">
            <a:off x="787850" y="2419325"/>
            <a:ext cx="29544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ctrTitle"/>
          </p:nvPr>
        </p:nvSpPr>
        <p:spPr>
          <a:xfrm>
            <a:off x="424500" y="263200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Questions</a:t>
            </a:r>
            <a:endParaRPr sz="2200"/>
          </a:p>
        </p:txBody>
      </p:sp>
      <p:sp>
        <p:nvSpPr>
          <p:cNvPr id="296" name="Google Shape;296;p52"/>
          <p:cNvSpPr txBox="1"/>
          <p:nvPr/>
        </p:nvSpPr>
        <p:spPr>
          <a:xfrm>
            <a:off x="424500" y="1288200"/>
            <a:ext cx="21219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areas of Nashville are most impacted by crime?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Are the residents in those areas more dissatisfied with crime and police than other areas?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Does </a:t>
            </a:r>
            <a:r>
              <a:rPr lang="en-US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living in a high-crime areas skew residents’ perceptions of other city services, as well?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AutoNum type="arabicPeriod"/>
            </a:pPr>
            <a:r>
              <a:rPr lang="en" sz="12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Can anything be done to improve conditions?</a:t>
            </a:r>
            <a:endParaRPr sz="12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200" y="76200"/>
            <a:ext cx="6292797" cy="420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>
            <a:spLocks noGrp="1"/>
          </p:cNvSpPr>
          <p:nvPr>
            <p:ph type="ctrTitle"/>
          </p:nvPr>
        </p:nvSpPr>
        <p:spPr>
          <a:xfrm>
            <a:off x="6596700" y="387100"/>
            <a:ext cx="1567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 This project?</a:t>
            </a:r>
            <a:endParaRPr sz="2200"/>
          </a:p>
        </p:txBody>
      </p:sp>
      <p:sp>
        <p:nvSpPr>
          <p:cNvPr id="303" name="Google Shape;303;p53"/>
          <p:cNvSpPr txBox="1"/>
          <p:nvPr/>
        </p:nvSpPr>
        <p:spPr>
          <a:xfrm>
            <a:off x="6596700" y="1243750"/>
            <a:ext cx="2314500" cy="1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Worked for Metro since July 2019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Crime and its impact on an area of personal of interest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AutoNum type="arabicPeriod"/>
            </a:pPr>
            <a:r>
              <a:rPr lang="en" sz="1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Leverage skills I’ve developed in this course</a:t>
            </a:r>
            <a:endParaRPr sz="15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5650"/>
            <a:ext cx="6291896" cy="419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310" name="Google Shape;310;p54"/>
          <p:cNvSpPr txBox="1">
            <a:spLocks noGrp="1"/>
          </p:cNvSpPr>
          <p:nvPr>
            <p:ph type="ctrTitle"/>
          </p:nvPr>
        </p:nvSpPr>
        <p:spPr>
          <a:xfrm flipH="1">
            <a:off x="2662125" y="2536475"/>
            <a:ext cx="2968200" cy="16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Used and Methodology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54"/>
          <p:cNvSpPr txBox="1">
            <a:spLocks noGrp="1"/>
          </p:cNvSpPr>
          <p:nvPr>
            <p:ph type="title" idx="2"/>
          </p:nvPr>
        </p:nvSpPr>
        <p:spPr>
          <a:xfrm flipH="1">
            <a:off x="5726839" y="2419325"/>
            <a:ext cx="23337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>
            <a:spLocks noGrp="1"/>
          </p:cNvSpPr>
          <p:nvPr>
            <p:ph type="ctrTitle" idx="2"/>
          </p:nvPr>
        </p:nvSpPr>
        <p:spPr>
          <a:xfrm>
            <a:off x="1627625" y="3623525"/>
            <a:ext cx="4161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hubNashville (311) Service Requests</a:t>
            </a:r>
            <a:endParaRPr/>
          </a:p>
        </p:txBody>
      </p:sp>
      <p:sp>
        <p:nvSpPr>
          <p:cNvPr id="317" name="Google Shape;317;p55"/>
          <p:cNvSpPr txBox="1">
            <a:spLocks noGrp="1"/>
          </p:cNvSpPr>
          <p:nvPr>
            <p:ph type="ctrTitle" idx="3"/>
          </p:nvPr>
        </p:nvSpPr>
        <p:spPr>
          <a:xfrm>
            <a:off x="1627625" y="1911900"/>
            <a:ext cx="2873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MNPD Incidents</a:t>
            </a:r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ctrTitle" idx="5"/>
          </p:nvPr>
        </p:nvSpPr>
        <p:spPr>
          <a:xfrm>
            <a:off x="1627625" y="2735525"/>
            <a:ext cx="3251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 Resident Survey Responses</a:t>
            </a:r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subTitle" idx="1"/>
          </p:nvPr>
        </p:nvSpPr>
        <p:spPr>
          <a:xfrm>
            <a:off x="1627625" y="2950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Responses by Metro residents about crime, quality of life, trash services, and other areas</a:t>
            </a:r>
            <a:endParaRPr/>
          </a:p>
        </p:txBody>
      </p:sp>
      <p:sp>
        <p:nvSpPr>
          <p:cNvPr id="320" name="Google Shape;320;p55"/>
          <p:cNvSpPr txBox="1">
            <a:spLocks noGrp="1"/>
          </p:cNvSpPr>
          <p:nvPr>
            <p:ph type="subTitle" idx="6"/>
          </p:nvPr>
        </p:nvSpPr>
        <p:spPr>
          <a:xfrm>
            <a:off x="1627625" y="38389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Requests for service for things like street maintenance, trash removal, etc.</a:t>
            </a:r>
            <a:endParaRPr/>
          </a:p>
        </p:txBody>
      </p:sp>
      <p:sp>
        <p:nvSpPr>
          <p:cNvPr id="321" name="Google Shape;321;p55"/>
          <p:cNvSpPr txBox="1">
            <a:spLocks noGrp="1"/>
          </p:cNvSpPr>
          <p:nvPr>
            <p:ph type="subTitle" idx="8"/>
          </p:nvPr>
        </p:nvSpPr>
        <p:spPr>
          <a:xfrm>
            <a:off x="1627625" y="21391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 of incidents that Metro Nashville Police have responded to, with supporting info</a:t>
            </a:r>
            <a:endParaRPr/>
          </a:p>
        </p:txBody>
      </p:sp>
      <p:sp>
        <p:nvSpPr>
          <p:cNvPr id="322" name="Google Shape;322;p5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070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Used</a:t>
            </a:r>
            <a:endParaRPr sz="2200"/>
          </a:p>
        </p:txBody>
      </p:sp>
      <p:pic>
        <p:nvPicPr>
          <p:cNvPr id="323" name="Google Shape;323;p55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60704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55"/>
          <p:cNvGrpSpPr/>
          <p:nvPr/>
        </p:nvGrpSpPr>
        <p:grpSpPr>
          <a:xfrm>
            <a:off x="1056121" y="2921207"/>
            <a:ext cx="371395" cy="301279"/>
            <a:chOff x="7550258" y="3832670"/>
            <a:chExt cx="371395" cy="301279"/>
          </a:xfrm>
        </p:grpSpPr>
        <p:sp>
          <p:nvSpPr>
            <p:cNvPr id="325" name="Google Shape;325;p55"/>
            <p:cNvSpPr/>
            <p:nvPr/>
          </p:nvSpPr>
          <p:spPr>
            <a:xfrm>
              <a:off x="7550258" y="3832670"/>
              <a:ext cx="371395" cy="301279"/>
            </a:xfrm>
            <a:custGeom>
              <a:avLst/>
              <a:gdLst/>
              <a:ahLst/>
              <a:cxnLst/>
              <a:rect l="l" t="t" r="r" b="b"/>
              <a:pathLst>
                <a:path w="11669" h="9466" extrusionOk="0">
                  <a:moveTo>
                    <a:pt x="1822" y="346"/>
                  </a:moveTo>
                  <a:cubicBezTo>
                    <a:pt x="1822" y="346"/>
                    <a:pt x="1834" y="346"/>
                    <a:pt x="1834" y="358"/>
                  </a:cubicBezTo>
                  <a:lnTo>
                    <a:pt x="1834" y="1096"/>
                  </a:lnTo>
                  <a:cubicBezTo>
                    <a:pt x="1834" y="1096"/>
                    <a:pt x="1834" y="1108"/>
                    <a:pt x="1822" y="1108"/>
                  </a:cubicBezTo>
                  <a:lnTo>
                    <a:pt x="1441" y="1108"/>
                  </a:lnTo>
                  <a:cubicBezTo>
                    <a:pt x="1441" y="1108"/>
                    <a:pt x="1429" y="1108"/>
                    <a:pt x="1429" y="1096"/>
                  </a:cubicBezTo>
                  <a:lnTo>
                    <a:pt x="1429" y="358"/>
                  </a:lnTo>
                  <a:lnTo>
                    <a:pt x="1441" y="358"/>
                  </a:lnTo>
                  <a:lnTo>
                    <a:pt x="1822" y="346"/>
                  </a:lnTo>
                  <a:close/>
                  <a:moveTo>
                    <a:pt x="10228" y="346"/>
                  </a:moveTo>
                  <a:cubicBezTo>
                    <a:pt x="10228" y="346"/>
                    <a:pt x="10240" y="346"/>
                    <a:pt x="10240" y="358"/>
                  </a:cubicBezTo>
                  <a:lnTo>
                    <a:pt x="10240" y="1096"/>
                  </a:lnTo>
                  <a:cubicBezTo>
                    <a:pt x="10240" y="1096"/>
                    <a:pt x="10240" y="1108"/>
                    <a:pt x="10228" y="1108"/>
                  </a:cubicBezTo>
                  <a:lnTo>
                    <a:pt x="9859" y="1108"/>
                  </a:lnTo>
                  <a:cubicBezTo>
                    <a:pt x="9859" y="1108"/>
                    <a:pt x="9835" y="1108"/>
                    <a:pt x="9835" y="1096"/>
                  </a:cubicBezTo>
                  <a:lnTo>
                    <a:pt x="9835" y="358"/>
                  </a:lnTo>
                  <a:lnTo>
                    <a:pt x="9859" y="358"/>
                  </a:lnTo>
                  <a:lnTo>
                    <a:pt x="10228" y="346"/>
                  </a:lnTo>
                  <a:close/>
                  <a:moveTo>
                    <a:pt x="10966" y="1096"/>
                  </a:moveTo>
                  <a:cubicBezTo>
                    <a:pt x="11180" y="1096"/>
                    <a:pt x="11347" y="1251"/>
                    <a:pt x="11347" y="1465"/>
                  </a:cubicBezTo>
                  <a:lnTo>
                    <a:pt x="11347" y="8775"/>
                  </a:lnTo>
                  <a:cubicBezTo>
                    <a:pt x="11323" y="8978"/>
                    <a:pt x="11168" y="9144"/>
                    <a:pt x="10954" y="9144"/>
                  </a:cubicBezTo>
                  <a:lnTo>
                    <a:pt x="715" y="9144"/>
                  </a:lnTo>
                  <a:cubicBezTo>
                    <a:pt x="512" y="9144"/>
                    <a:pt x="346" y="8978"/>
                    <a:pt x="346" y="8775"/>
                  </a:cubicBezTo>
                  <a:lnTo>
                    <a:pt x="346" y="1465"/>
                  </a:lnTo>
                  <a:cubicBezTo>
                    <a:pt x="346" y="1251"/>
                    <a:pt x="512" y="1096"/>
                    <a:pt x="715" y="1096"/>
                  </a:cubicBezTo>
                  <a:lnTo>
                    <a:pt x="1084" y="1096"/>
                  </a:lnTo>
                  <a:lnTo>
                    <a:pt x="1084" y="1108"/>
                  </a:lnTo>
                  <a:cubicBezTo>
                    <a:pt x="1084" y="1298"/>
                    <a:pt x="1250" y="1465"/>
                    <a:pt x="1441" y="1465"/>
                  </a:cubicBezTo>
                  <a:lnTo>
                    <a:pt x="1822" y="1465"/>
                  </a:lnTo>
                  <a:cubicBezTo>
                    <a:pt x="2012" y="1465"/>
                    <a:pt x="2179" y="1298"/>
                    <a:pt x="2179" y="1108"/>
                  </a:cubicBezTo>
                  <a:lnTo>
                    <a:pt x="2179" y="1096"/>
                  </a:lnTo>
                  <a:lnTo>
                    <a:pt x="9513" y="1096"/>
                  </a:lnTo>
                  <a:lnTo>
                    <a:pt x="9513" y="1108"/>
                  </a:lnTo>
                  <a:cubicBezTo>
                    <a:pt x="9513" y="1298"/>
                    <a:pt x="9680" y="1465"/>
                    <a:pt x="9871" y="1465"/>
                  </a:cubicBezTo>
                  <a:lnTo>
                    <a:pt x="10240" y="1465"/>
                  </a:lnTo>
                  <a:cubicBezTo>
                    <a:pt x="10430" y="1465"/>
                    <a:pt x="10597" y="1298"/>
                    <a:pt x="10597" y="1108"/>
                  </a:cubicBezTo>
                  <a:lnTo>
                    <a:pt x="10597" y="1096"/>
                  </a:lnTo>
                  <a:close/>
                  <a:moveTo>
                    <a:pt x="1441" y="0"/>
                  </a:moveTo>
                  <a:cubicBezTo>
                    <a:pt x="1250" y="0"/>
                    <a:pt x="1084" y="167"/>
                    <a:pt x="1084" y="358"/>
                  </a:cubicBezTo>
                  <a:lnTo>
                    <a:pt x="1084" y="739"/>
                  </a:lnTo>
                  <a:lnTo>
                    <a:pt x="715" y="739"/>
                  </a:lnTo>
                  <a:cubicBezTo>
                    <a:pt x="310" y="739"/>
                    <a:pt x="0" y="1060"/>
                    <a:pt x="0" y="1453"/>
                  </a:cubicBezTo>
                  <a:lnTo>
                    <a:pt x="0" y="8752"/>
                  </a:lnTo>
                  <a:cubicBezTo>
                    <a:pt x="0" y="9156"/>
                    <a:pt x="334" y="9466"/>
                    <a:pt x="715" y="9466"/>
                  </a:cubicBezTo>
                  <a:lnTo>
                    <a:pt x="10954" y="9466"/>
                  </a:lnTo>
                  <a:cubicBezTo>
                    <a:pt x="11359" y="9466"/>
                    <a:pt x="11668" y="9144"/>
                    <a:pt x="11668" y="8752"/>
                  </a:cubicBezTo>
                  <a:lnTo>
                    <a:pt x="11668" y="1453"/>
                  </a:lnTo>
                  <a:cubicBezTo>
                    <a:pt x="11668" y="1060"/>
                    <a:pt x="11359" y="739"/>
                    <a:pt x="10954" y="739"/>
                  </a:cubicBezTo>
                  <a:lnTo>
                    <a:pt x="10585" y="739"/>
                  </a:lnTo>
                  <a:lnTo>
                    <a:pt x="10585" y="358"/>
                  </a:lnTo>
                  <a:cubicBezTo>
                    <a:pt x="10585" y="167"/>
                    <a:pt x="10418" y="0"/>
                    <a:pt x="10228" y="0"/>
                  </a:cubicBezTo>
                  <a:lnTo>
                    <a:pt x="9859" y="0"/>
                  </a:lnTo>
                  <a:cubicBezTo>
                    <a:pt x="9656" y="0"/>
                    <a:pt x="9490" y="167"/>
                    <a:pt x="9490" y="358"/>
                  </a:cubicBezTo>
                  <a:lnTo>
                    <a:pt x="9490" y="739"/>
                  </a:lnTo>
                  <a:lnTo>
                    <a:pt x="2179" y="739"/>
                  </a:lnTo>
                  <a:lnTo>
                    <a:pt x="2179" y="358"/>
                  </a:lnTo>
                  <a:cubicBezTo>
                    <a:pt x="2179" y="167"/>
                    <a:pt x="2012" y="0"/>
                    <a:pt x="18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5"/>
            <p:cNvSpPr/>
            <p:nvPr/>
          </p:nvSpPr>
          <p:spPr>
            <a:xfrm>
              <a:off x="7574129" y="3891009"/>
              <a:ext cx="324418" cy="10662"/>
            </a:xfrm>
            <a:custGeom>
              <a:avLst/>
              <a:gdLst/>
              <a:ahLst/>
              <a:cxnLst/>
              <a:rect l="l" t="t" r="r" b="b"/>
              <a:pathLst>
                <a:path w="10193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10025" y="334"/>
                  </a:lnTo>
                  <a:cubicBezTo>
                    <a:pt x="10121" y="334"/>
                    <a:pt x="10192" y="251"/>
                    <a:pt x="10192" y="168"/>
                  </a:cubicBezTo>
                  <a:cubicBezTo>
                    <a:pt x="10192" y="72"/>
                    <a:pt x="10121" y="1"/>
                    <a:pt x="100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5"/>
            <p:cNvSpPr/>
            <p:nvPr/>
          </p:nvSpPr>
          <p:spPr>
            <a:xfrm>
              <a:off x="7591188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55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5"/>
            <p:cNvSpPr/>
            <p:nvPr/>
          </p:nvSpPr>
          <p:spPr>
            <a:xfrm>
              <a:off x="7672667" y="3937637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55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5"/>
            <p:cNvSpPr/>
            <p:nvPr/>
          </p:nvSpPr>
          <p:spPr>
            <a:xfrm>
              <a:off x="7835592" y="3937637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55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5"/>
            <p:cNvSpPr/>
            <p:nvPr/>
          </p:nvSpPr>
          <p:spPr>
            <a:xfrm>
              <a:off x="7591188" y="3984232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262" y="334"/>
                  </a:lnTo>
                  <a:cubicBezTo>
                    <a:pt x="1346" y="334"/>
                    <a:pt x="1429" y="263"/>
                    <a:pt x="1429" y="168"/>
                  </a:cubicBezTo>
                  <a:cubicBezTo>
                    <a:pt x="1429" y="84"/>
                    <a:pt x="1346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5"/>
            <p:cNvSpPr/>
            <p:nvPr/>
          </p:nvSpPr>
          <p:spPr>
            <a:xfrm>
              <a:off x="7754113" y="3984232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5"/>
            <p:cNvSpPr/>
            <p:nvPr/>
          </p:nvSpPr>
          <p:spPr>
            <a:xfrm>
              <a:off x="7591188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1262" y="322"/>
                  </a:lnTo>
                  <a:cubicBezTo>
                    <a:pt x="1346" y="322"/>
                    <a:pt x="1429" y="250"/>
                    <a:pt x="1429" y="167"/>
                  </a:cubicBezTo>
                  <a:cubicBezTo>
                    <a:pt x="1429" y="72"/>
                    <a:pt x="1346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5"/>
            <p:cNvSpPr/>
            <p:nvPr/>
          </p:nvSpPr>
          <p:spPr>
            <a:xfrm>
              <a:off x="7672667" y="4030859"/>
              <a:ext cx="45481" cy="10248"/>
            </a:xfrm>
            <a:custGeom>
              <a:avLst/>
              <a:gdLst/>
              <a:ahLst/>
              <a:cxnLst/>
              <a:rect l="l" t="t" r="r" b="b"/>
              <a:pathLst>
                <a:path w="1429" h="322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22"/>
                    <a:pt x="155" y="322"/>
                  </a:cubicBezTo>
                  <a:lnTo>
                    <a:pt x="1262" y="322"/>
                  </a:lnTo>
                  <a:cubicBezTo>
                    <a:pt x="1345" y="322"/>
                    <a:pt x="1429" y="250"/>
                    <a:pt x="1429" y="167"/>
                  </a:cubicBezTo>
                  <a:cubicBezTo>
                    <a:pt x="1429" y="72"/>
                    <a:pt x="1345" y="0"/>
                    <a:pt x="1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5"/>
            <p:cNvSpPr/>
            <p:nvPr/>
          </p:nvSpPr>
          <p:spPr>
            <a:xfrm>
              <a:off x="7835592" y="4030859"/>
              <a:ext cx="45131" cy="10248"/>
            </a:xfrm>
            <a:custGeom>
              <a:avLst/>
              <a:gdLst/>
              <a:ahLst/>
              <a:cxnLst/>
              <a:rect l="l" t="t" r="r" b="b"/>
              <a:pathLst>
                <a:path w="1418" h="322" extrusionOk="0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1263" y="322"/>
                  </a:lnTo>
                  <a:cubicBezTo>
                    <a:pt x="1346" y="322"/>
                    <a:pt x="1418" y="250"/>
                    <a:pt x="1418" y="167"/>
                  </a:cubicBezTo>
                  <a:cubicBezTo>
                    <a:pt x="1418" y="72"/>
                    <a:pt x="1346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5"/>
            <p:cNvSpPr/>
            <p:nvPr/>
          </p:nvSpPr>
          <p:spPr>
            <a:xfrm>
              <a:off x="7672667" y="4077073"/>
              <a:ext cx="45481" cy="10662"/>
            </a:xfrm>
            <a:custGeom>
              <a:avLst/>
              <a:gdLst/>
              <a:ahLst/>
              <a:cxnLst/>
              <a:rect l="l" t="t" r="r" b="b"/>
              <a:pathLst>
                <a:path w="1429" h="335" extrusionOk="0">
                  <a:moveTo>
                    <a:pt x="155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55" y="334"/>
                  </a:cubicBezTo>
                  <a:lnTo>
                    <a:pt x="1262" y="334"/>
                  </a:lnTo>
                  <a:cubicBezTo>
                    <a:pt x="1345" y="334"/>
                    <a:pt x="1429" y="263"/>
                    <a:pt x="1429" y="168"/>
                  </a:cubicBezTo>
                  <a:cubicBezTo>
                    <a:pt x="1429" y="84"/>
                    <a:pt x="1345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5"/>
            <p:cNvSpPr/>
            <p:nvPr/>
          </p:nvSpPr>
          <p:spPr>
            <a:xfrm>
              <a:off x="7754113" y="4077073"/>
              <a:ext cx="45513" cy="10662"/>
            </a:xfrm>
            <a:custGeom>
              <a:avLst/>
              <a:gdLst/>
              <a:ahLst/>
              <a:cxnLst/>
              <a:rect l="l" t="t" r="r" b="b"/>
              <a:pathLst>
                <a:path w="1430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1263" y="334"/>
                  </a:lnTo>
                  <a:cubicBezTo>
                    <a:pt x="1346" y="334"/>
                    <a:pt x="1430" y="263"/>
                    <a:pt x="1430" y="168"/>
                  </a:cubicBezTo>
                  <a:cubicBezTo>
                    <a:pt x="1430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5"/>
            <p:cNvSpPr/>
            <p:nvPr/>
          </p:nvSpPr>
          <p:spPr>
            <a:xfrm>
              <a:off x="7835592" y="4077073"/>
              <a:ext cx="45131" cy="10662"/>
            </a:xfrm>
            <a:custGeom>
              <a:avLst/>
              <a:gdLst/>
              <a:ahLst/>
              <a:cxnLst/>
              <a:rect l="l" t="t" r="r" b="b"/>
              <a:pathLst>
                <a:path w="1418" h="335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1263" y="334"/>
                  </a:lnTo>
                  <a:cubicBezTo>
                    <a:pt x="1346" y="334"/>
                    <a:pt x="1418" y="263"/>
                    <a:pt x="1418" y="168"/>
                  </a:cubicBezTo>
                  <a:cubicBezTo>
                    <a:pt x="1418" y="84"/>
                    <a:pt x="1346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5"/>
            <p:cNvSpPr/>
            <p:nvPr/>
          </p:nvSpPr>
          <p:spPr>
            <a:xfrm>
              <a:off x="7672667" y="3972583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7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5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22"/>
                  </a:lnTo>
                  <a:cubicBezTo>
                    <a:pt x="452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22"/>
                  </a:cubicBezTo>
                  <a:lnTo>
                    <a:pt x="1393" y="295"/>
                  </a:lnTo>
                  <a:cubicBezTo>
                    <a:pt x="1453" y="224"/>
                    <a:pt x="1453" y="117"/>
                    <a:pt x="1381" y="45"/>
                  </a:cubicBezTo>
                  <a:cubicBezTo>
                    <a:pt x="1351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5"/>
            <p:cNvSpPr/>
            <p:nvPr/>
          </p:nvSpPr>
          <p:spPr>
            <a:xfrm>
              <a:off x="7835592" y="3972583"/>
              <a:ext cx="45895" cy="34055"/>
            </a:xfrm>
            <a:custGeom>
              <a:avLst/>
              <a:gdLst/>
              <a:ahLst/>
              <a:cxnLst/>
              <a:rect l="l" t="t" r="r" b="b"/>
              <a:pathLst>
                <a:path w="1442" h="1070" extrusionOk="0">
                  <a:moveTo>
                    <a:pt x="1263" y="1"/>
                  </a:moveTo>
                  <a:cubicBezTo>
                    <a:pt x="1218" y="1"/>
                    <a:pt x="1173" y="16"/>
                    <a:pt x="1144" y="45"/>
                  </a:cubicBezTo>
                  <a:lnTo>
                    <a:pt x="536" y="653"/>
                  </a:lnTo>
                  <a:lnTo>
                    <a:pt x="298" y="415"/>
                  </a:lnTo>
                  <a:cubicBezTo>
                    <a:pt x="269" y="385"/>
                    <a:pt x="224" y="370"/>
                    <a:pt x="179" y="370"/>
                  </a:cubicBezTo>
                  <a:cubicBezTo>
                    <a:pt x="135" y="370"/>
                    <a:pt x="90" y="385"/>
                    <a:pt x="60" y="415"/>
                  </a:cubicBezTo>
                  <a:cubicBezTo>
                    <a:pt x="1" y="474"/>
                    <a:pt x="1" y="593"/>
                    <a:pt x="60" y="653"/>
                  </a:cubicBezTo>
                  <a:lnTo>
                    <a:pt x="429" y="1022"/>
                  </a:lnTo>
                  <a:cubicBezTo>
                    <a:pt x="453" y="1057"/>
                    <a:pt x="501" y="1069"/>
                    <a:pt x="548" y="1069"/>
                  </a:cubicBezTo>
                  <a:cubicBezTo>
                    <a:pt x="596" y="1069"/>
                    <a:pt x="632" y="1057"/>
                    <a:pt x="667" y="1022"/>
                  </a:cubicBezTo>
                  <a:lnTo>
                    <a:pt x="1394" y="295"/>
                  </a:lnTo>
                  <a:cubicBezTo>
                    <a:pt x="1441" y="224"/>
                    <a:pt x="1441" y="117"/>
                    <a:pt x="1382" y="45"/>
                  </a:cubicBezTo>
                  <a:cubicBezTo>
                    <a:pt x="1352" y="16"/>
                    <a:pt x="1307" y="1"/>
                    <a:pt x="1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5"/>
            <p:cNvSpPr/>
            <p:nvPr/>
          </p:nvSpPr>
          <p:spPr>
            <a:xfrm>
              <a:off x="7754113" y="4019592"/>
              <a:ext cx="46277" cy="34024"/>
            </a:xfrm>
            <a:custGeom>
              <a:avLst/>
              <a:gdLst/>
              <a:ahLst/>
              <a:cxnLst/>
              <a:rect l="l" t="t" r="r" b="b"/>
              <a:pathLst>
                <a:path w="1454" h="1069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52"/>
                  </a:lnTo>
                  <a:lnTo>
                    <a:pt x="299" y="414"/>
                  </a:lnTo>
                  <a:cubicBezTo>
                    <a:pt x="269" y="384"/>
                    <a:pt x="224" y="369"/>
                    <a:pt x="179" y="369"/>
                  </a:cubicBezTo>
                  <a:cubicBezTo>
                    <a:pt x="135" y="369"/>
                    <a:pt x="90" y="384"/>
                    <a:pt x="60" y="414"/>
                  </a:cubicBezTo>
                  <a:cubicBezTo>
                    <a:pt x="1" y="473"/>
                    <a:pt x="1" y="593"/>
                    <a:pt x="60" y="652"/>
                  </a:cubicBezTo>
                  <a:lnTo>
                    <a:pt x="429" y="1021"/>
                  </a:lnTo>
                  <a:cubicBezTo>
                    <a:pt x="453" y="1057"/>
                    <a:pt x="501" y="1069"/>
                    <a:pt x="549" y="1069"/>
                  </a:cubicBezTo>
                  <a:cubicBezTo>
                    <a:pt x="596" y="1069"/>
                    <a:pt x="632" y="1057"/>
                    <a:pt x="668" y="1021"/>
                  </a:cubicBezTo>
                  <a:lnTo>
                    <a:pt x="1394" y="295"/>
                  </a:lnTo>
                  <a:cubicBezTo>
                    <a:pt x="1453" y="200"/>
                    <a:pt x="1453" y="104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5"/>
            <p:cNvSpPr/>
            <p:nvPr/>
          </p:nvSpPr>
          <p:spPr>
            <a:xfrm>
              <a:off x="7591188" y="4065806"/>
              <a:ext cx="46245" cy="34055"/>
            </a:xfrm>
            <a:custGeom>
              <a:avLst/>
              <a:gdLst/>
              <a:ahLst/>
              <a:cxnLst/>
              <a:rect l="l" t="t" r="r" b="b"/>
              <a:pathLst>
                <a:path w="1453" h="1070" extrusionOk="0">
                  <a:moveTo>
                    <a:pt x="1262" y="1"/>
                  </a:moveTo>
                  <a:cubicBezTo>
                    <a:pt x="1218" y="1"/>
                    <a:pt x="1173" y="16"/>
                    <a:pt x="1143" y="45"/>
                  </a:cubicBezTo>
                  <a:lnTo>
                    <a:pt x="536" y="653"/>
                  </a:lnTo>
                  <a:lnTo>
                    <a:pt x="298" y="414"/>
                  </a:lnTo>
                  <a:cubicBezTo>
                    <a:pt x="268" y="385"/>
                    <a:pt x="223" y="370"/>
                    <a:pt x="179" y="370"/>
                  </a:cubicBezTo>
                  <a:cubicBezTo>
                    <a:pt x="134" y="370"/>
                    <a:pt x="89" y="385"/>
                    <a:pt x="60" y="414"/>
                  </a:cubicBezTo>
                  <a:cubicBezTo>
                    <a:pt x="0" y="474"/>
                    <a:pt x="0" y="593"/>
                    <a:pt x="60" y="653"/>
                  </a:cubicBezTo>
                  <a:lnTo>
                    <a:pt x="429" y="1034"/>
                  </a:lnTo>
                  <a:cubicBezTo>
                    <a:pt x="453" y="1057"/>
                    <a:pt x="500" y="1069"/>
                    <a:pt x="548" y="1069"/>
                  </a:cubicBezTo>
                  <a:cubicBezTo>
                    <a:pt x="595" y="1069"/>
                    <a:pt x="631" y="1057"/>
                    <a:pt x="667" y="1034"/>
                  </a:cubicBezTo>
                  <a:lnTo>
                    <a:pt x="1393" y="295"/>
                  </a:lnTo>
                  <a:cubicBezTo>
                    <a:pt x="1453" y="224"/>
                    <a:pt x="1453" y="105"/>
                    <a:pt x="1381" y="45"/>
                  </a:cubicBezTo>
                  <a:cubicBezTo>
                    <a:pt x="1352" y="16"/>
                    <a:pt x="1307" y="1"/>
                    <a:pt x="12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5"/>
            <p:cNvSpPr/>
            <p:nvPr/>
          </p:nvSpPr>
          <p:spPr>
            <a:xfrm>
              <a:off x="7754113" y="3925988"/>
              <a:ext cx="46277" cy="34406"/>
            </a:xfrm>
            <a:custGeom>
              <a:avLst/>
              <a:gdLst/>
              <a:ahLst/>
              <a:cxnLst/>
              <a:rect l="l" t="t" r="r" b="b"/>
              <a:pathLst>
                <a:path w="1454" h="1081" extrusionOk="0">
                  <a:moveTo>
                    <a:pt x="1263" y="0"/>
                  </a:moveTo>
                  <a:cubicBezTo>
                    <a:pt x="1218" y="0"/>
                    <a:pt x="1174" y="15"/>
                    <a:pt x="1144" y="45"/>
                  </a:cubicBezTo>
                  <a:lnTo>
                    <a:pt x="537" y="664"/>
                  </a:lnTo>
                  <a:lnTo>
                    <a:pt x="299" y="426"/>
                  </a:lnTo>
                  <a:cubicBezTo>
                    <a:pt x="269" y="396"/>
                    <a:pt x="224" y="381"/>
                    <a:pt x="179" y="381"/>
                  </a:cubicBezTo>
                  <a:cubicBezTo>
                    <a:pt x="135" y="381"/>
                    <a:pt x="90" y="396"/>
                    <a:pt x="60" y="426"/>
                  </a:cubicBezTo>
                  <a:cubicBezTo>
                    <a:pt x="1" y="486"/>
                    <a:pt x="1" y="605"/>
                    <a:pt x="60" y="664"/>
                  </a:cubicBezTo>
                  <a:lnTo>
                    <a:pt x="429" y="1033"/>
                  </a:lnTo>
                  <a:cubicBezTo>
                    <a:pt x="453" y="1057"/>
                    <a:pt x="501" y="1081"/>
                    <a:pt x="549" y="1081"/>
                  </a:cubicBezTo>
                  <a:cubicBezTo>
                    <a:pt x="596" y="1081"/>
                    <a:pt x="632" y="1057"/>
                    <a:pt x="668" y="1033"/>
                  </a:cubicBezTo>
                  <a:lnTo>
                    <a:pt x="1394" y="307"/>
                  </a:lnTo>
                  <a:cubicBezTo>
                    <a:pt x="1453" y="224"/>
                    <a:pt x="1453" y="128"/>
                    <a:pt x="1382" y="45"/>
                  </a:cubicBezTo>
                  <a:cubicBezTo>
                    <a:pt x="1352" y="15"/>
                    <a:pt x="1308" y="0"/>
                    <a:pt x="12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55"/>
          <p:cNvSpPr txBox="1">
            <a:spLocks noGrp="1"/>
          </p:cNvSpPr>
          <p:nvPr>
            <p:ph type="subTitle" idx="8"/>
          </p:nvPr>
        </p:nvSpPr>
        <p:spPr>
          <a:xfrm>
            <a:off x="730150" y="870125"/>
            <a:ext cx="28734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All data is open data available  through the </a:t>
            </a:r>
            <a:r>
              <a:rPr lang="en" sz="12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data.nashville.gov portal</a:t>
            </a:r>
            <a:r>
              <a:rPr lang="en" sz="1200"/>
              <a:t> and does not contain PID or sensitive information</a:t>
            </a:r>
            <a:endParaRPr sz="1200"/>
          </a:p>
        </p:txBody>
      </p:sp>
      <p:grpSp>
        <p:nvGrpSpPr>
          <p:cNvPr id="344" name="Google Shape;344;p55"/>
          <p:cNvGrpSpPr/>
          <p:nvPr/>
        </p:nvGrpSpPr>
        <p:grpSpPr>
          <a:xfrm>
            <a:off x="1138478" y="2117946"/>
            <a:ext cx="269343" cy="348543"/>
            <a:chOff x="3119678" y="3360146"/>
            <a:chExt cx="269343" cy="348543"/>
          </a:xfrm>
        </p:grpSpPr>
        <p:sp>
          <p:nvSpPr>
            <p:cNvPr id="345" name="Google Shape;345;p55"/>
            <p:cNvSpPr/>
            <p:nvPr/>
          </p:nvSpPr>
          <p:spPr>
            <a:xfrm>
              <a:off x="3268289" y="3498271"/>
              <a:ext cx="43782" cy="46728"/>
            </a:xfrm>
            <a:custGeom>
              <a:avLst/>
              <a:gdLst/>
              <a:ahLst/>
              <a:cxnLst/>
              <a:rect l="l" t="t" r="r" b="b"/>
              <a:pathLst>
                <a:path w="1382" h="1475" extrusionOk="0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5"/>
            <p:cNvSpPr/>
            <p:nvPr/>
          </p:nvSpPr>
          <p:spPr>
            <a:xfrm>
              <a:off x="3147208" y="3475176"/>
              <a:ext cx="214664" cy="233513"/>
            </a:xfrm>
            <a:custGeom>
              <a:avLst/>
              <a:gdLst/>
              <a:ahLst/>
              <a:cxnLst/>
              <a:rect l="l" t="t" r="r" b="b"/>
              <a:pathLst>
                <a:path w="6776" h="7371" extrusionOk="0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5"/>
            <p:cNvSpPr/>
            <p:nvPr/>
          </p:nvSpPr>
          <p:spPr>
            <a:xfrm>
              <a:off x="3249408" y="3360146"/>
              <a:ext cx="10613" cy="97321"/>
            </a:xfrm>
            <a:custGeom>
              <a:avLst/>
              <a:gdLst/>
              <a:ahLst/>
              <a:cxnLst/>
              <a:rect l="l" t="t" r="r" b="b"/>
              <a:pathLst>
                <a:path w="335" h="3072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5"/>
            <p:cNvSpPr/>
            <p:nvPr/>
          </p:nvSpPr>
          <p:spPr>
            <a:xfrm>
              <a:off x="3175879" y="3377919"/>
              <a:ext cx="54331" cy="86740"/>
            </a:xfrm>
            <a:custGeom>
              <a:avLst/>
              <a:gdLst/>
              <a:ahLst/>
              <a:cxnLst/>
              <a:rect l="l" t="t" r="r" b="b"/>
              <a:pathLst>
                <a:path w="1715" h="2738" extrusionOk="0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5"/>
            <p:cNvSpPr/>
            <p:nvPr/>
          </p:nvSpPr>
          <p:spPr>
            <a:xfrm>
              <a:off x="3119678" y="3429399"/>
              <a:ext cx="89401" cy="50720"/>
            </a:xfrm>
            <a:custGeom>
              <a:avLst/>
              <a:gdLst/>
              <a:ahLst/>
              <a:cxnLst/>
              <a:rect l="l" t="t" r="r" b="b"/>
              <a:pathLst>
                <a:path w="2822" h="1601" extrusionOk="0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5"/>
            <p:cNvSpPr/>
            <p:nvPr/>
          </p:nvSpPr>
          <p:spPr>
            <a:xfrm>
              <a:off x="3279219" y="3377919"/>
              <a:ext cx="54363" cy="85980"/>
            </a:xfrm>
            <a:custGeom>
              <a:avLst/>
              <a:gdLst/>
              <a:ahLst/>
              <a:cxnLst/>
              <a:rect l="l" t="t" r="r" b="b"/>
              <a:pathLst>
                <a:path w="1716" h="2714" extrusionOk="0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5"/>
            <p:cNvSpPr/>
            <p:nvPr/>
          </p:nvSpPr>
          <p:spPr>
            <a:xfrm>
              <a:off x="3300349" y="3429399"/>
              <a:ext cx="88672" cy="51100"/>
            </a:xfrm>
            <a:custGeom>
              <a:avLst/>
              <a:gdLst/>
              <a:ahLst/>
              <a:cxnLst/>
              <a:rect l="l" t="t" r="r" b="b"/>
              <a:pathLst>
                <a:path w="2799" h="1613" extrusionOk="0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55"/>
          <p:cNvGrpSpPr/>
          <p:nvPr/>
        </p:nvGrpSpPr>
        <p:grpSpPr>
          <a:xfrm>
            <a:off x="1103805" y="3702381"/>
            <a:ext cx="342144" cy="362704"/>
            <a:chOff x="2704005" y="4258781"/>
            <a:chExt cx="342144" cy="362704"/>
          </a:xfrm>
        </p:grpSpPr>
        <p:sp>
          <p:nvSpPr>
            <p:cNvPr id="353" name="Google Shape;353;p55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5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5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5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5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5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5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>
            <a:spLocks noGrp="1"/>
          </p:cNvSpPr>
          <p:nvPr>
            <p:ph type="ctrTitle"/>
          </p:nvPr>
        </p:nvSpPr>
        <p:spPr>
          <a:xfrm>
            <a:off x="3619200" y="242025"/>
            <a:ext cx="51651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Methodology</a:t>
            </a:r>
            <a:endParaRPr sz="2200"/>
          </a:p>
        </p:txBody>
      </p:sp>
      <p:pic>
        <p:nvPicPr>
          <p:cNvPr id="365" name="Google Shape;365;p56"/>
          <p:cNvPicPr preferRelativeResize="0"/>
          <p:nvPr/>
        </p:nvPicPr>
        <p:blipFill rotWithShape="1">
          <a:blip r:embed="rId3">
            <a:alphaModFix/>
          </a:blip>
          <a:srcRect l="40540" r="21869"/>
          <a:stretch/>
        </p:blipFill>
        <p:spPr>
          <a:xfrm>
            <a:off x="-25550" y="544100"/>
            <a:ext cx="3073550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 txBox="1">
            <a:spLocks noGrp="1"/>
          </p:cNvSpPr>
          <p:nvPr>
            <p:ph type="subTitle" idx="8"/>
          </p:nvPr>
        </p:nvSpPr>
        <p:spPr>
          <a:xfrm>
            <a:off x="3625750" y="565325"/>
            <a:ext cx="5165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Determine the 10 areas most impacted by crime using MNPD Incidents, analyze responses on crime using Resident Survey, then examine service requests and service satisfaction using hubNashville Requests.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Data Manipulation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ZIP Codes that fall outside of Davidson County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Dropped any rows where the ZIP code wasn’t known/blank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Only kept incidents where police could take conclusive action (i.e. no false reports, refusal to prosecute, etc.)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Removed ZIP Codes from survey with less than 10 responses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Combined Very Dissatisfied, Dissatisfied, and Neutral responses to survey into one categories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Limitations/Considerations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Survey data concluded in 2018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Survey responses skewed to about 15 ZIP codes and roughly 2,000 responses (less than 1% of the population at that time)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Limited ability to gauge “accuracy” of survey responses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372" name="Google Shape;372;p57"/>
          <p:cNvSpPr txBox="1">
            <a:spLocks noGrp="1"/>
          </p:cNvSpPr>
          <p:nvPr>
            <p:ph type="ctrTitle"/>
          </p:nvPr>
        </p:nvSpPr>
        <p:spPr>
          <a:xfrm flipH="1">
            <a:off x="4098567" y="2240372"/>
            <a:ext cx="3224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MNPD Incidents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p57"/>
          <p:cNvSpPr txBox="1">
            <a:spLocks noGrp="1"/>
          </p:cNvSpPr>
          <p:nvPr>
            <p:ph type="title" idx="2"/>
          </p:nvPr>
        </p:nvSpPr>
        <p:spPr>
          <a:xfrm flipH="1">
            <a:off x="1631236" y="2269925"/>
            <a:ext cx="23799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ment Business Plan By Slidesgo">
  <a:themeElements>
    <a:clrScheme name="Simple Light">
      <a:dk1>
        <a:srgbClr val="F3F3F3"/>
      </a:dk1>
      <a:lt1>
        <a:srgbClr val="43434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743</Words>
  <Application>Microsoft Office PowerPoint</Application>
  <PresentationFormat>On-screen Show (16:9)</PresentationFormat>
  <Paragraphs>112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Open Sans Light</vt:lpstr>
      <vt:lpstr>Share</vt:lpstr>
      <vt:lpstr>Open Sans</vt:lpstr>
      <vt:lpstr>DM Serif Display</vt:lpstr>
      <vt:lpstr>Arial</vt:lpstr>
      <vt:lpstr>Fira Sans Extra Condensed Medium</vt:lpstr>
      <vt:lpstr>Investment Business Plan By Slidesgo</vt:lpstr>
      <vt:lpstr>Crime, City Services, and Resident Satisfaction in Nashville (2016 - 2018)</vt:lpstr>
      <vt:lpstr>Introduction</vt:lpstr>
      <vt:lpstr>Introduction</vt:lpstr>
      <vt:lpstr>Data Questions</vt:lpstr>
      <vt:lpstr>Why This project?</vt:lpstr>
      <vt:lpstr>Data Used and Methodology</vt:lpstr>
      <vt:lpstr>hubNashville (311) Service Requests</vt:lpstr>
      <vt:lpstr>Methodology</vt:lpstr>
      <vt:lpstr>MNPD Incidents</vt:lpstr>
      <vt:lpstr>PowerPoint Presentation</vt:lpstr>
      <vt:lpstr>PowerPoint Presentation</vt:lpstr>
      <vt:lpstr>PowerPoint Presentation</vt:lpstr>
      <vt:lpstr>Interesting Correlations</vt:lpstr>
      <vt:lpstr>Interesting Correlations</vt:lpstr>
      <vt:lpstr>hubNashville Requests</vt:lpstr>
      <vt:lpstr>PowerPoint Presentation</vt:lpstr>
      <vt:lpstr>Metro was Quick to Respond …</vt:lpstr>
      <vt:lpstr>… But There Were Still Some Common Problem Areas</vt:lpstr>
      <vt:lpstr>Severe Offsets in Expectations</vt:lpstr>
      <vt:lpstr>Cont’d.</vt:lpstr>
      <vt:lpstr>Cont’d.</vt:lpstr>
      <vt:lpstr>05</vt:lpstr>
      <vt:lpstr>3)  More Data Needed to Substantiate  Resident Survey Claims</vt:lpstr>
      <vt:lpstr>3) Expand Data Collected for MNPD  Incidents and hubNashville  Requests to Validate Survey Responses</vt:lpstr>
      <vt:lpstr>Dashboard Demonstration</vt:lpstr>
      <vt:lpstr> Special Thanks AJ Grande Chase Taylor Dibran Rexhepi Olarichi “Ola” Obi Alex Wright Sobiya Uddin Members of NSS DA Cohort 09 The Staff of Nashville Software School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Crime, City Services, and Resident Satisfaction in Nashville (2016 - 2018)</dc:title>
  <cp:lastModifiedBy>Edward Brown</cp:lastModifiedBy>
  <cp:revision>4</cp:revision>
  <dcterms:modified xsi:type="dcterms:W3CDTF">2023-10-25T14:45:57Z</dcterms:modified>
</cp:coreProperties>
</file>